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Slide1 / Keep cash. Close the loop. The illustrated parcel, barcode and check mark are proposed design imagery, not a real shipment or measured outcome. The29/100 figure is the fictional nationalCOD baseline. Full report: https://cod-ph-research-luke-2026.keithuy312.chatgpt.site</a:t>
            </a:r>
          </a:p>
          <a:p/>
          <a:p>
            <a:r>
              <a:t># Keep COD. Close the handover loop.</a:t>
            </a:r>
          </a:p>
          <a:p/>
          <a:p>
            <a:r>
              <a:t>## Decision requested</a:t>
            </a:r>
          </a:p>
          <a:p/>
          <a:p>
            <a:r>
              <a:t>Authorize a gated pilot with a **PHP2.61m ceiling**, subject to carrier, cost and enrollment feasibility before build spending is released. Lead with buyer preferences that a participating courier can accept and execute, followed by verified recovery of unsuccessful attempts. Keep standard COD available to nonresponders. Test apparel purchase confidence separately; release the prepaid test only after product/payments feasibility is approved.</a:t>
            </a:r>
          </a:p>
          <a:p/>
          <a:p>
            <a:r>
              <a:t>The supplied case data is fictional. The recommendation is a testable operating hypothesis. Intervention effects, commercial rates, eligible volume and integration effort are planning assumptions. No firsthand app observation, partner agreement, interview or measured intervention result is claimed.</a:t>
            </a:r>
          </a:p>
          <a:p/>
          <a:p>
            <a:r>
              <a:t>## 1. What the evidence establishes</a:t>
            </a:r>
          </a:p>
          <a:p/>
          <a:p>
            <a:r>
              <a:t>The national planning baseline is 5m daily orders × 70% COD × 29% final failure × 30 days: **30.45m failed COD orders per month**. At the case's cost allocation, the platform bears PHP1.5225bn reverse-logistics burden and PHP1.827bn allocated cash-handling overhead. Sellers bear PHP70 forward shipping per failed order.</a:t>
            </a:r>
          </a:p>
          <a:p/>
          <a:p>
            <a:r>
              <a:t>Allocated overhead is not automatic cash savings. Forward shipping remains a cost when an order succeeds. The commission opportunity calculated from the channel-average PHP800 basket is PHP2.436bn, compared with approximately PHP2bn stated in the narrative; the basket value of failed orders is not separately supplied. Preserve that distinction.</a:t>
            </a:r>
          </a:p>
          <a:p/>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Slide2 / Chase the burden. Charts show separate raw category and regional views; never add them or infer a joined target population. Handover is a preferred controllable hypothesis, not an identified largest failure cause.</a:t>
            </a:r>
          </a:p>
          <a:p/>
          <a:p>
            <a:r>
              <a:t>## 1. What the evidence establishes</a:t>
            </a:r>
          </a:p>
          <a:p/>
          <a:p>
            <a:r>
              <a:t>The national planning baseline is 5m daily orders × 70% COD × 29% final failure × 30 days: **30.45m failed COD orders per month**. At the case's cost allocation, the platform bears PHP1.5225bn reverse-logistics burden and PHP1.827bn allocated cash-handling overhead. Sellers bear PHP70 forward shipping per failed order.</a:t>
            </a:r>
          </a:p>
          <a:p/>
          <a:p>
            <a:r>
              <a:t>Allocated overhead is not automatic cash savings. Forward shipping remains a cost when an order succeeds. The commission opportunity calculated from the channel-average PHP800 basket is PHP2.436bn, compared with approximately PHP2bn stated in the narrative; the basket value of failed orders is not separately supplied. Preserve that distinction.</a:t>
            </a:r>
          </a:p>
          <a:p/>
          <a:p>
            <a:r>
              <a:t>| Supplied signal | Quantification | Decision implication and limit |</a:t>
            </a:r>
          </a:p>
          <a:p>
            <a:r>
              <a:t>| --- | --- | --- |</a:t>
            </a:r>
          </a:p>
          <a:p>
            <a:r>
              <a:t>| Apparel: 28% of orders, 78% COD, 33% failure | PHP1.189bn monthly raw platform burden; FMCG PHP784m despite 22% failure | Prioritize apparel for a confidence experiment. Burden does not establish the fraction preventable by a recap. |</a:t>
            </a:r>
          </a:p>
          <a:p>
            <a:r>
              <a:t>| NCR: 18% failure; Mindanao: 35% | PHP653m and PHP766m raw monthly platform burden | Propose serviceable lanes in two operating settings. Compare treatment with control within each setting; do not attribute the regional gap to geography alone. |</a:t>
            </a:r>
          </a:p>
          <a:p>
            <a:r>
              <a:t>| Creator-live: 32% noncampaign failure, 38% campaign | At equal 100k COD orders, 6,000 more failures and PHP660k additional platform burden | Test order-confidence friction; do not assume campaign causality or monetize unknown campaign exposure. |</a:t>
            </a:r>
          </a:p>
          <a:p>
            <a:r>
              <a:t>| XYZ: 26% failure at 3.2 days; A&amp;B: 29% at 2.5 days | Same-day costs PHP120 versus PHP70 standard; same-day coverage is NCR-only | Faster service is not sufficient evidence of better performance across different carriers and customer mixes. Defer a blanket speed upgrade. |</a:t>
            </a:r>
          </a:p>
          <a:p>
            <a:r>
              <a:t>| Newest buyers: 38% failure, versus 18% after a year | Buyer shares are available; cohort order counts are not | Instrument tenure in the pilot. Do not invent a new-buyer addressable order volume or a causal tenure effect. |</a:t>
            </a:r>
          </a:p>
          <a:p>
            <a:r>
              <a:t>| FSV text: 15% relatively higher failure | Redemption, exposure and settlement are absent; regional figures do not reconcile | Investigate incentive-driven low intent, but defer a priced voucher redesign. |</a:t>
            </a:r>
          </a:p>
          <a:p/>
          <a:p>
            <a:r>
              <a:t>Raw platform burden uses a 30-day month × supplied daily volume × order share × COD share × failure × PHP110. It includes allocated overhead for diagnosis, not as an intervention cash benefit. Regional and category totals do not reconcile to the national headline. Payment shares total 97%. There is no joint buyer × category × channel × region × carrier table. Keep these views separate; never add overlapping dimensions or multiply marginal shares into an observed target cohort. Full audit: `analysis/data-quality.md`.</a:t>
            </a:r>
          </a:p>
          <a:p/>
          <a:p>
            <a:r>
              <a:t>## 2. Why test handover first?</a:t>
            </a:r>
          </a:p>
          <a:p/>
          <a:p>
            <a:r>
              <a:t>The exhibits identify burden, not weighted failure causes. They do **not** establish that handover coordination is the largest preventable cause. Select it as the first experiment because it preserves cash access and creates specific operating actions, named owners and observable states that can be tested through one existing 3PL. This preference is conditional on actual carrier capability and commercial terms.</a:t>
            </a:r>
          </a:p>
          <a:p/>
          <a:p>
            <a:r>
              <a:t>| Candidate | Evidence and proposed mechanism | Modeled hurdle / key uncertainty | Priority |</a:t>
            </a:r>
          </a:p>
          <a:p>
            <a:r>
              <a:t>| --- | --- | --- | --- |</a:t>
            </a:r>
          </a:p>
          <a:p>
            <a:r>
              <a:t>| Acknowledged handover | A buyer preference reaches an operator who accepts a supported action; an unsuccessful attempt receives an accountable recovery owner | 1.20pp paid-completion gain at base unit inputs; carrier actionability, cost and preventable failure share unknown | First operational test, after carrier feasibility |</a:t>
            </a:r>
          </a:p>
          <a:p>
            <a:r>
              <a:t>| Apparel purchase confidence | Highest raw category burden; size/variant/total-price recap may reduce avoidable refusal | 2.22pp operating break-even at PHP450 AOV and PHP2/assigned order; effect on commitment unknown | Separate supporting test |</a:t>
            </a:r>
          </a:p>
          <a:p>
            <a:r>
              <a:t>| First prepaid adoption | COD is 70% of national orders; funding/refund clarity and a capped offer may enable switching | 20% incremental conversion and 10% migrated failure are assumptions; payment-state integration and incentives need approval | Feasibility-gated supporting test |</a:t>
            </a:r>
          </a:p>
          <a:p/>
          <a:p>
            <a:r>
              <a:t>These hurdles use different baskets, costs and mechanisms; they are not an apples-to-apples causal ranking. The decision favors a controllable experiment rather than the highest assumed uplift. Do not launch three nationwide initiatives.</a:t>
            </a:r>
          </a:p>
          <a:p/>
          <a:p>
            <a:r>
              <a:t>Defer COD bans, blanket faster delivery, a new locker network and voucher-threshold redesign. They introduce access risks, broad capital or subsidy commitments, or missing commercial inputs. NCR and Mindanao are proposed operating environments, not proven optimal pilot locations. Use only lanes the participating carrier can service and enroll; redesign the geographic plan if that gate fails.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Slide3 / Make the handover happen. Native editable phone, dispatcher ticket and exception desk illustrate the proposed action loop for a fictional receiver. No app observation, partner integration or completion is claimed.</a:t>
            </a:r>
          </a:p>
          <a:p/>
          <a:p>
            <a:r>
              <a:t>## 3. One parcel: the proposed change</a:t>
            </a:r>
          </a:p>
          <a:p/>
          <a:p>
            <a:r>
              <a:t>The following is an illustrative design, not an observed app journey or a real customer outcome.</a:t>
            </a:r>
          </a:p>
          <a:p/>
          <a:p>
            <a:r>
              <a:t>| Stage | Proposed experience | Accountable owner / recorded state |</a:t>
            </a:r>
          </a:p>
          <a:p>
            <a:r>
              <a:t>| --- | --- | --- |</a:t>
            </a:r>
          </a:p>
          <a:p>
            <a:r>
              <a:t>| Buyer preference | Buyer nominates an authorized receiver, Maria, and adds a landmark before the existing route cutoff. Only carrier-supported choices appear. | Product records order ID, consent, preference version and submission time. No input keeps standard COD. |</a:t>
            </a:r>
          </a:p>
          <a:p>
            <a:r>
              <a:t>| Carrier acceptance | Dispatcher validates serviceability and sends the accepted receiver instruction to the rider's manifest before cutoff. | 3PL ops records route/date, operator, acknowledgment time and accepted/fallback state. API receipt alone does not count. |</a:t>
            </a:r>
          </a:p>
          <a:p>
            <a:r>
              <a:t>| Attempt evidence | An attempt is unsuccessful because the receiver is unavailable. The existing timestamp/reason/evidence process records it; the buyer can confirm or dispute. | Carrier records evidence; platform ops routes the exception. An unsuccessful first attempt is not terminal order failure. |</a:t>
            </a:r>
          </a:p>
          <a:p>
            <a:r>
              <a:t>| Owned recovery | A named lane exception desk selects a supported receiver/reattempt before the next cutoff, or follows the standard return process when recovery is unavailable. | Exception owner records action, timing, extra attempts, support cost, final delivery, settlement and returns. Only additional paid completions count as recovered sales. |</a:t>
            </a:r>
          </a:p>
          <a:p/>
          <a:p>
            <a:r>
              <a:t>If a preference is unsupported or unaccepted by cutoff, show standard service as the fallback. Do not promise exact-time delivery, automatically cancel for nonresponse or remove COD access for missing acknowledgment. Apply any existing restrictions only through verified evidence and a review/appeal path. Do not reward attempted-delivery counts that do not improve final outcomes.</a:t>
            </a:r>
          </a:p>
          <a:p/>
          <a:p>
            <a:r>
              <a:t>The country operations lead is accountable for the pilot. Product owns preference/fallback; 3PL ops owns manifest actionability and exception routing; seller ops owns the apparel recap; payments owns safe conversion and funding/refund information; analytics/finance owns assignment and realized contribution. Carrier workload, seller workload and buyer complaints are measured alongside financial outcomes.</a:t>
            </a:r>
          </a:p>
          <a:p/>
          <a:p>
            <a:r>
              <a:t>### Before any build release</a:t>
            </a:r>
          </a:p>
          <a:p/>
          <a:p>
            <a:r>
              <a:t>Country operations and finance must verify a sample manifest/driver view can carry the accepted instruction, identify an operator and exception owner, establish cutoff and fallback rules, obtain billing/reattempt terms and estimate the eligible enrollment and support workload. Record evidence and an agreed cost range. If these cannot be established, stop or redesign the handover experiment; do not treat the operating diagram as proof of feasibility.</a:t>
            </a:r>
          </a:p>
          <a:p/>
          <a:p>
            <a:r>
              <a:t>### Supporting initiatives</a:t>
            </a:r>
          </a:p>
          <a:p/>
          <a:p>
            <a:r>
              <a:t>**Apparel confidence:** use a separate eligible cohort for a short size/variant, total-price and delivery recap before seller handover. Track cancellations and delivered value across all assigned orders; preventing dispatch is not a recovered sale. The +4pp completion target and PHP2/order cost are planning inputs, yielding PHP160k contribution per 100k treated orders at PHP450 AOV.</a:t>
            </a:r>
          </a:p>
          <a:p/>
          <a:p>
            <a:r>
              <a:t>**Prepaid:** first perform a bounded feasibility review of the proposed conversion of an already placed, eligible unshipped COD order. Product/payments must approve buyer eligibility, funding/refund explanation, incentive rules, payment settlement, carrier cash-due consistency, duplicate-charge protection and standard-COD fallback. The PHP5 reward and 20% incremental switching target are hypotheses, not validated incentive economics. Do not release prepaid development or enroll its cohort before this gate passes. If it fails, remove that cohort and recost/reapprove the portfolio; do not retain its modeled outcomes or silently move its sample into another test.</a:t>
            </a:r>
          </a:p>
          <a:p/>
          <a:p>
            <a:r>
              <a:t>## 4. Real-world precedent and transfer limits</a:t>
            </a:r>
          </a:p>
          <a:p/>
          <a:p>
            <a:r>
              <a:t>| Existing practice | What to adapt | What it does not establish |</a:t>
            </a:r>
          </a:p>
          <a:p>
            <a:r>
              <a:t>| --- | --- | --- |</a:t>
            </a:r>
          </a:p>
          <a:p>
            <a:r>
              <a:t>| Published TikTok Philippine guidance includes verification and repeat delivery attempts | Add a traceable preference → supported operator acknowledgment → owned recovery loop | Ordinary reminders, verification and retries are not novel |</a:t>
            </a:r>
          </a:p>
          <a:p>
            <a:r>
              <a:t>| DHL Malaysia Express offers delivery-date, receiver and location controls | Offer only participating-carrier-supported choices with visible fallback | Philippine COD capability, local pricing or a transferable uplift |</a:t>
            </a:r>
          </a:p>
          <a:p>
            <a:r>
              <a:t>| Shopee PH supports QR payment for eligible SPX COD parcels | Treat doorstep QR as a possible cash-collection bridge | It remains payment on delivery; it does not prove prepayment adoption |</a:t>
            </a:r>
          </a:p>
          <a:p>
            <a:r>
              <a:t>| GCash publishes cash-in fees | Account for buyer funding effort in the prepaid design | Buyer cash-in fees do not validate our merchant-fee assumption |</a:t>
            </a:r>
          </a:p>
          <a:p/>
          <a:p>
            <a:r>
              <a:t>Primary sources checked 24 October 2026: [TikTok](https://seller-ph.tiktok.com/university/essay?default_language=en&amp;knowledge_id=7654197957248769), [DHL](https://www.dhl.com/discover/en-my/ship-with-dhl/services/optional/dhl-on-demand-delivery), [Shopee](https://help.shopee.ph/portal/4/article/81256?seo=1), [GCash](https://help.gcash.com/hc/en-us/articles/360017595774-Cash-in-fees). These are implementation precedents; no measured causal effect is transferred. The source register records dates and limits.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Slide4 / Recover the order, then prove the margin. The financial waterfall shows PHP150k reverse saving +PHP240k commission −PHP150k programme −PHP15k reserve =PHP225k before setup, per100k assigned treatment orders. These are planning inputs.</a:t>
            </a:r>
          </a:p>
          <a:p/>
          <a:p>
            <a:r>
              <a:t>## 5. What must be true for the economics to work?</a:t>
            </a:r>
          </a:p>
          <a:p/>
          <a:p>
            <a:r>
              <a:t>Use **100,000 eligible original-COD orders assigned to handover treatment**, including nonresponders and missing acknowledgments. This is a normalization, not monthly reach or the full randomized sample. Effects are additional paid completions across every assigned order. Cancelled, pending or suppressed-dispatch orders are not recovered sales.</a:t>
            </a:r>
          </a:p>
          <a:p/>
          <a:p>
            <a:r>
              <a:t>At base planning inputs, a +3pp paid-completion gain produces 3,000 additional completed orders. Each contributes PHP50 avoided reverse charges + PHP80 commission (PHP800 × 10%) − PHP5 incremental-delivery reserve = PHP125 before programme cost. Therefore:</a:t>
            </a:r>
          </a:p>
          <a:p/>
          <a:p>
            <a:r>
              <a:t>**3,000 × PHP125 − 100,000 × PHP1.50 = PHP225,000 contribution before setup and other unmodeled costs.** Allocated overhead is excluded.</a:t>
            </a:r>
          </a:p>
          <a:p/>
          <a:p>
            <a:r>
              <a:t>At the 29% planning baseline, 3,000 recoveries represent approximately **10.3% of the 29,000 otherwise failed orders**. Operating break-even at base inputs is PHP1.50 / PHP125 = **1.20pp**, equivalent to approximately **4.1% of otherwise failed orders**. These are required-equivalent shares, not evidence that those failures are recoverable. Replace the national benchmark with the actual cohort baseline. With no realizable reverse-charge saving, break-even becomes **2.00pp** at the stated AOV and cost.</a:t>
            </a:r>
          </a:p>
          <a:p/>
          <a:p>
            <a:r>
              <a:t>| Decision stress, per 100k assigned treatment orders | Completion gain | Cost/order | Recovered AOV | Avoided reverse/recovery | Contribution |</a:t>
            </a:r>
          </a:p>
          <a:p>
            <a:r>
              <a:t>| --- | ---: | ---: | ---: | ---: | ---: |</a:t>
            </a:r>
          </a:p>
          <a:p>
            <a:r>
              <a:t>| Base target | 3pp | PHP1.50 | PHP800 | PHP50 | PHP225k |</a:t>
            </a:r>
          </a:p>
          <a:p>
            <a:r>
              <a:t>| Higher operating cost | 3pp | PHP2.50 | PHP800 | PHP50 | PHP125k |</a:t>
            </a:r>
          </a:p>
          <a:p>
            <a:r>
              <a:t>| Smaller recovered baskets and higher cost | 3pp | PHP2.50 | PHP450 | PHP50 | PHP20k |</a:t>
            </a:r>
          </a:p>
          <a:p>
            <a:r>
              <a:t>| No reverse saving and higher cost | 3pp | PHP2.50 | PHP800 | PHP0 | −PHP25k |</a:t>
            </a:r>
          </a:p>
          <a:p>
            <a:r>
              <a:t>| Lower effect and higher cost | 0.5pp | PHP2.50 | PHP800 | PHP50 | −PHP187.5k |</a:t>
            </a:r>
          </a:p>
          <a:p/>
          <a:p>
            <a:r>
              <a:t>These are transparent stresses, not probabilities or confidence intervals. The existing 5pp/PHP1.50 upside gives PHP475k. Finance must use actual retained commission after refunds/returns, carrier billing, reattempt costs and support; the PHP5 reserve is not proof those costs are covered.</a:t>
            </a:r>
          </a:p>
          <a:p/>
          <a:p>
            <a:r>
              <a:t>The PHP1.50 operating target comprises PHP0.20 in-app events, PHP0.90 support (10% exceptions × 3 minutes × PHP180/hour) and PHP0.40 coordination. These are planning inputs, not quotes. Meter messages, exception frequency, handling time, coordination and extra attempts. Collect actual recovered-basket values and whether reverse charges can genuinely be avoided before using any savings in a scale decision.</a:t>
            </a:r>
          </a:p>
          <a:p/>
          <a:p>
            <a:r>
              <a:t>For prepaid, the separate base assumptions are 20% incremental switching relative to control, 10% migrated failure, 1% merchant fee, PHP5 reward with 1.5× reward leakage and PHP5 extra-delivery reserve. They produce PHP165k per 100k offers; the migrated-failure operating break-even is 16.6%. The randomized original-COD denominator is retained. Buyer funding costs, actual merchant fees, conversion and refund costs require measurement; doorstep QR is not counted as prepayment.</a:t>
            </a:r>
          </a:p>
          <a:p/>
          <a:p>
            <a:r>
              <a:t>PHP2.5m setup requires approximately **1.11m treated handover orders** to recover at PHP2.25 contribution/order. A six-month hurdle requires at least **185,186 treated orders/month** at that margin. These are thresholds to verify, not claims of reachable volume. Use conservative measured margin and actual setup at the scale gate.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Slide5 / Test small. Scale on proof. The pilot route is a conditional implementation plan. Full report and reproducible model: https://cod-ph-research-luke-2026.keithuy312.chatgpt.site</a:t>
            </a:r>
          </a:p>
          <a:p/>
          <a:p>
            <a:r>
              <a:t>## 6. Funding, release gates and execution</a:t>
            </a:r>
          </a:p>
          <a:p/>
          <a:p>
            <a:r>
              <a:t>Present the pilot as an **approximately PHP2.6m learning investment**, with a PHP2.61m authorization ceiling. The detailed conditional plan totals PHP2.6044m: PHP2.5m setup plus PHP104,400 variable cost/reserve. That calculation is precise; the underlying effort and rates are not quotations.</a:t>
            </a:r>
          </a:p>
          <a:p/>
          <a:p>
            <a:r>
              <a:t>| Setup component | Planning basis | Estimate |</a:t>
            </a:r>
          </a:p>
          <a:p>
            <a:r>
              <a:t>| --- | --- | ---: |</a:t>
            </a:r>
          </a:p>
          <a:p>
            <a:r>
              <a:t>| Product/engineering | 16 person-weeks × PHP75k loaded rate | PHP1.2m |</a:t>
            </a:r>
          </a:p>
          <a:p>
            <a:r>
              <a:t>| Integration/QA | 12 person-weeks × PHP50k | PHP600k |</a:t>
            </a:r>
          </a:p>
          <a:p>
            <a:r>
              <a:t>| Launch/training | 12 person-weeks × PHP25k | PHP300k |</a:t>
            </a:r>
          </a:p>
          <a:p>
            <a:r>
              <a:t>| Evaluation | 4 person-weeks × PHP50k | PHP200k |</a:t>
            </a:r>
          </a:p>
          <a:p>
            <a:r>
              <a:t>| Contingency | Planning allowance | PHP200k |</a:t>
            </a:r>
          </a:p>
          <a:p/>
          <a:p>
            <a:r>
              <a:t>Launch/training excludes variable exception support. No partner subsidy is assumed. Release build expenditure only after carrier, billing, workload, enrollment and integration feasibility is approved. Release enrollment only after instrumentation and evaluation design pass. Prepaid has its additional approval gate. If actual quotes, capability, sample or costs differ, recost and obtain a revised decision within the ceiling, or stop/seek a revised authorization; do not reduce statistical adequacy silently to preserve the cap.</a:t>
            </a:r>
          </a:p>
          <a:p/>
          <a:p>
            <a:r>
              <a:t>The full conditional design randomizes **100k orders**, only **50k treated**: handover 30k treatment/30k control, confidence 10k/10k, prepaid 10k/10k. The 60/20/20 split is resource allocation, not market shares. Base pilot contribution is PHP100k before setup and **−PHP2.4m after setup**. The pilot purchases evidence and does not repay setup.</a:t>
            </a:r>
          </a:p>
          <a:p/>
          <a:p>
            <a:r>
              <a:t>| Stage | Owner and release requirement |</a:t>
            </a:r>
          </a:p>
          <a:p>
            <a:r>
              <a:t>| --- | --- |</a:t>
            </a:r>
          </a:p>
          <a:p>
            <a:r>
              <a:t>| Weeks 1–2: feasibility | Country ops + finance verify actionable carrier workflow, commercial costs, serviceable lanes, enrollment, payment feasibility and baseline data. Stop/redesign unsupported components. |</a:t>
            </a:r>
          </a:p>
          <a:p>
            <a:r>
              <a:t>| Weeks 3–4: implementation | Product + 3PL ops implement one adapter and driver acknowledgment; QA fallback, recovery and event capture. Payments work requires separate approval. These are target dates, conditional on integration effort. |</a:t>
            </a:r>
          </a:p>
          <a:p>
            <a:r>
              <a:t>| Weeks 5–8: enrollment | Analytics locks cohorts, assignment and guardrails. Start handover, then only approved supporting tests. Keep stable route assignments and full assigned-order denominators. |</a:t>
            </a:r>
          </a:p>
          <a:p>
            <a:r>
              <a:t>| Weeks 9–12: mature/read | Analytics + finance reconcile terminal delivery, settlement and known refunds. Extend immature outcomes. No automatic rollout date. Follow 90-day repeat separately. |</a:t>
            </a:r>
          </a:p>
          <a:p/>
          <a:p>
            <a:r>
              <a:t>## 7. Evaluation and scale decision</a:t>
            </a:r>
          </a:p>
          <a:p/>
          <a:p>
            <a:r>
              <a:t>Before assignment, create disjoint cohorts deterministically: handover pilot routes first, then eligible apparel, then remaining approved wallet-ready offers. Enroll one first order per buyer and lock follow-up assignment. Never remove nonresponders or missing acknowledgments after randomization. Supporting results apply to their own cohorts, not automatically to handover lanes.</a:t>
            </a:r>
          </a:p>
          <a:p/>
          <a:p>
            <a:r>
              <a:t>Randomize matched stable courier-route clusters once for handover; do not switch arms daily. The planning design is 300 clusters/arm with 100 enrolled first orders/cluster, not all route traffic. Track reassignments and cross-arm learning. At 29% planning baseline, 1.5pp minimum detectable difference, two-sided 5% alpha, 80% power and ICC 0.01, the equal-size normal approximation needs about 28,140 orders/arm; propose 30k. Before enrollment, verify that 600 stable clusters are available and re-estimate baseline, cluster-size variation, correlation and delivered-value variance. Increase/extend or redesign if necessary. This is pooled power, not independently regional, and not 80% assurance of passing an economic gate.</a:t>
            </a:r>
          </a:p>
          <a:p/>
          <a:p>
            <a:r>
              <a:t>Use a common predeclared 30-day order observation window for terminal delivery, settlement and known returns/refunds. Extend unresolved outcomes and disclose later liabilities. Analyze all assigned eligible orders. Measure the operating funnel—preference offered, submitted, accepted, driver-visible, recovery acted on—without substituting responder-only success for the randomized result. Collect failure reasons without assigning unobserved historical cause weights.</a:t>
            </a:r>
          </a:p>
          <a:p/>
          <a:p>
            <a:r>
              <a:t>Scale only when:</a:t>
            </a:r>
          </a:p>
          <a:p/>
          <a:p>
            <a:r>
              <a:t>- The 95% lower confidence bound on realized contribution is positive using actual costs and retained commission.</a:t>
            </a:r>
          </a:p>
          <a:p>
            <a:r>
              <a:t>- Delivered value per eligible buyer/order rules out a predeclared material decline, and complaints/wrongful restrictions pass predeclared limits with adequate precision.</a:t>
            </a:r>
          </a:p>
          <a:p>
            <a:r>
              <a:t>- Actual carrier capacity and measured eligible throughput support six-month setup recovery at a conservative measured unit margin.</a:t>
            </a:r>
          </a:p>
          <a:p/>
          <a:p>
            <a:r>
              <a:t>If feasibility fails, stop/redesign before build. If outcomes are inconclusive, extend or redesign rather than claiming success. If a supporting test is removed, update the budget, allocation and portfolio impact together. The pilot earns a scale decision; no national reach or guaranteed savings are asserted.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hyperlink" Target="https://bytedance.feishuapp.cn/app/app_17ddqg44fxc/case-PH"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hyperlink" Target="https://bytedance.feishuapp.cn/app/app_17ddqg44fxc/case-PH"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hyperlink" Target="https://www.dhl.com/discover/en-my/ship-with-dhl/services/optional/dhl-on-demand-delivery" TargetMode="External"/><Relationship Id="rId4" Type="http://schemas.openxmlformats.org/officeDocument/2006/relationships/hyperlink" Target="https://seller-ph.tiktok.com/university/essay?default_language=en&amp;knowledge_id=765419795724876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s://bytedance.feishuapp.cn/app/app_17ddqg44fxc/case-PH"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hyperlink" Target="https://cod-ph-research-luke-2026.keithuy312.chatgpt.site" TargetMode="External"/><Relationship Id="rId4" Type="http://schemas.openxmlformats.org/officeDocument/2006/relationships/image" Target="../media/image1.png"/><Relationship Id="rId5" Type="http://schemas.openxmlformats.org/officeDocument/2006/relationships/hyperlink" Target="https://bytedance.feishuapp.cn/app/app_17ddqg44fxc/case-PH"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21207" y="256032"/>
            <a:ext cx="7498079"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142C32"/>
                </a:solidFill>
                <a:latin typeface="Courier New"/>
              </a:rPr>
              <a:t>FIELD NOTE / 01 / THE LAST HANDOVER</a:t>
            </a:r>
          </a:p>
        </p:txBody>
      </p:sp>
      <p:sp>
        <p:nvSpPr>
          <p:cNvPr id="4" name="TextBox 3"/>
          <p:cNvSpPr txBox="1"/>
          <p:nvPr/>
        </p:nvSpPr>
        <p:spPr>
          <a:xfrm>
            <a:off x="9372600" y="256032"/>
            <a:ext cx="2286000"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142C32"/>
                </a:solidFill>
                <a:latin typeface="Courier New"/>
              </a:rPr>
              <a:t>TIKTOK SHOP PH / LUKE</a:t>
            </a:r>
          </a:p>
        </p:txBody>
      </p:sp>
      <p:sp>
        <p:nvSpPr>
          <p:cNvPr id="5" name="Rectangle 4"/>
          <p:cNvSpPr/>
          <p:nvPr/>
        </p:nvSpPr>
        <p:spPr>
          <a:xfrm>
            <a:off x="6949440" y="0"/>
            <a:ext cx="5242559" cy="6858000"/>
          </a:xfrm>
          <a:prstGeom prst="rect">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822960"/>
            <a:ext cx="5943600" cy="1140460"/>
          </a:xfrm>
          <a:prstGeom prst="rect">
            <a:avLst/>
          </a:prstGeom>
          <a:noFill/>
        </p:spPr>
        <p:txBody>
          <a:bodyPr wrap="none" lIns="0" rIns="0" tIns="0" bIns="0" anchor="t">
            <a:spAutoFit/>
          </a:bodyPr>
          <a:lstStyle/>
          <a:p>
            <a:pPr algn="l">
              <a:lnSpc>
                <a:spcPts val="8800"/>
              </a:lnSpc>
              <a:spcBef>
                <a:spcPts val="0"/>
              </a:spcBef>
              <a:spcAft>
                <a:spcPts val="0"/>
              </a:spcAft>
            </a:pPr>
            <a:r>
              <a:rPr sz="8800" b="1">
                <a:solidFill>
                  <a:srgbClr val="142C32"/>
                </a:solidFill>
                <a:latin typeface="DIN Condensed"/>
              </a:rPr>
              <a:t>KEEP CASH.</a:t>
            </a:r>
          </a:p>
        </p:txBody>
      </p:sp>
      <p:sp>
        <p:nvSpPr>
          <p:cNvPr id="7" name="TextBox 6"/>
          <p:cNvSpPr txBox="1"/>
          <p:nvPr/>
        </p:nvSpPr>
        <p:spPr>
          <a:xfrm>
            <a:off x="548640" y="1856231"/>
            <a:ext cx="5943600" cy="1140460"/>
          </a:xfrm>
          <a:prstGeom prst="rect">
            <a:avLst/>
          </a:prstGeom>
          <a:noFill/>
        </p:spPr>
        <p:txBody>
          <a:bodyPr wrap="none" lIns="0" rIns="0" tIns="0" bIns="0" anchor="t">
            <a:spAutoFit/>
          </a:bodyPr>
          <a:lstStyle/>
          <a:p>
            <a:pPr algn="l">
              <a:lnSpc>
                <a:spcPts val="8800"/>
              </a:lnSpc>
              <a:spcBef>
                <a:spcPts val="0"/>
              </a:spcBef>
              <a:spcAft>
                <a:spcPts val="0"/>
              </a:spcAft>
            </a:pPr>
            <a:r>
              <a:rPr sz="8800" b="1">
                <a:solidFill>
                  <a:srgbClr val="142C32"/>
                </a:solidFill>
                <a:latin typeface="DIN Condensed"/>
              </a:rPr>
              <a:t>CLOSE THE</a:t>
            </a:r>
          </a:p>
        </p:txBody>
      </p:sp>
      <p:sp>
        <p:nvSpPr>
          <p:cNvPr id="8" name="TextBox 7"/>
          <p:cNvSpPr txBox="1"/>
          <p:nvPr/>
        </p:nvSpPr>
        <p:spPr>
          <a:xfrm>
            <a:off x="521207" y="2834640"/>
            <a:ext cx="5943600" cy="1699259"/>
          </a:xfrm>
          <a:prstGeom prst="rect">
            <a:avLst/>
          </a:prstGeom>
          <a:noFill/>
        </p:spPr>
        <p:txBody>
          <a:bodyPr wrap="none" lIns="0" rIns="0" tIns="0" bIns="0" anchor="t">
            <a:spAutoFit/>
          </a:bodyPr>
          <a:lstStyle/>
          <a:p>
            <a:pPr algn="l">
              <a:lnSpc>
                <a:spcPts val="13200"/>
              </a:lnSpc>
              <a:spcBef>
                <a:spcPts val="0"/>
              </a:spcBef>
              <a:spcAft>
                <a:spcPts val="0"/>
              </a:spcAft>
            </a:pPr>
            <a:r>
              <a:rPr sz="13200" b="1">
                <a:solidFill>
                  <a:srgbClr val="142C32"/>
                </a:solidFill>
                <a:latin typeface="DIN Condensed"/>
              </a:rPr>
              <a:t>LOOP.</a:t>
            </a:r>
          </a:p>
        </p:txBody>
      </p:sp>
      <p:sp>
        <p:nvSpPr>
          <p:cNvPr id="9" name="TextBox 8"/>
          <p:cNvSpPr txBox="1"/>
          <p:nvPr/>
        </p:nvSpPr>
        <p:spPr>
          <a:xfrm>
            <a:off x="594360" y="4709160"/>
            <a:ext cx="5669280" cy="601980"/>
          </a:xfrm>
          <a:prstGeom prst="rect">
            <a:avLst/>
          </a:prstGeom>
          <a:noFill/>
        </p:spPr>
        <p:txBody>
          <a:bodyPr wrap="none" lIns="0" rIns="0" tIns="0" bIns="0" anchor="t">
            <a:spAutoFit/>
          </a:bodyPr>
          <a:lstStyle/>
          <a:p>
            <a:pPr algn="l">
              <a:lnSpc>
                <a:spcPts val="2279"/>
              </a:lnSpc>
              <a:spcBef>
                <a:spcPts val="0"/>
              </a:spcBef>
              <a:spcAft>
                <a:spcPts val="0"/>
              </a:spcAft>
            </a:pPr>
            <a:r>
              <a:rPr sz="2000" b="0">
                <a:solidFill>
                  <a:srgbClr val="142C32"/>
                </a:solidFill>
                <a:latin typeface="Arial"/>
              </a:rPr>
              <a:t>Test a handover the courier can accept</a:t>
            </a:r>
          </a:p>
          <a:p>
            <a:pPr algn="l">
              <a:lnSpc>
                <a:spcPts val="2279"/>
              </a:lnSpc>
              <a:spcBef>
                <a:spcPts val="0"/>
              </a:spcBef>
              <a:spcAft>
                <a:spcPts val="0"/>
              </a:spcAft>
            </a:pPr>
            <a:r>
              <a:rPr sz="2000" b="0">
                <a:solidFill>
                  <a:srgbClr val="142C32"/>
                </a:solidFill>
                <a:latin typeface="Arial"/>
              </a:rPr>
              <a:t>and someone owns.</a:t>
            </a:r>
          </a:p>
        </p:txBody>
      </p:sp>
      <p:cxnSp>
        <p:nvCxnSpPr>
          <p:cNvPr id="10" name="Connector 9"/>
          <p:cNvCxnSpPr/>
          <p:nvPr/>
        </p:nvCxnSpPr>
        <p:spPr>
          <a:xfrm>
            <a:off x="594360" y="5623560"/>
            <a:ext cx="5760720" cy="0"/>
          </a:xfrm>
          <a:prstGeom prst="line">
            <a:avLst/>
          </a:prstGeom>
          <a:ln w="12700">
            <a:solidFill>
              <a:srgbClr val="142C32"/>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94360" y="5879592"/>
            <a:ext cx="150876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Courier New"/>
              </a:rPr>
              <a:t>GATED PILOT</a:t>
            </a:r>
          </a:p>
        </p:txBody>
      </p:sp>
      <p:sp>
        <p:nvSpPr>
          <p:cNvPr id="12" name="TextBox 11"/>
          <p:cNvSpPr txBox="1"/>
          <p:nvPr/>
        </p:nvSpPr>
        <p:spPr>
          <a:xfrm>
            <a:off x="2194560" y="5806440"/>
            <a:ext cx="4206240" cy="355854"/>
          </a:xfrm>
          <a:prstGeom prst="rect">
            <a:avLst/>
          </a:prstGeom>
          <a:noFill/>
        </p:spPr>
        <p:txBody>
          <a:bodyPr wrap="none" lIns="0" rIns="0" tIns="0" bIns="0" anchor="t">
            <a:spAutoFit/>
          </a:bodyPr>
          <a:lstStyle/>
          <a:p>
            <a:pPr algn="l">
              <a:lnSpc>
                <a:spcPts val="2622"/>
              </a:lnSpc>
              <a:spcBef>
                <a:spcPts val="0"/>
              </a:spcBef>
              <a:spcAft>
                <a:spcPts val="0"/>
              </a:spcAft>
            </a:pPr>
            <a:r>
              <a:rPr sz="2300" b="1">
                <a:solidFill>
                  <a:srgbClr val="142C32"/>
                </a:solidFill>
                <a:latin typeface="Arial"/>
              </a:rPr>
              <a:t>₱2.61m ceiling</a:t>
            </a:r>
          </a:p>
        </p:txBody>
      </p:sp>
      <p:sp>
        <p:nvSpPr>
          <p:cNvPr id="13" name="TextBox 12"/>
          <p:cNvSpPr txBox="1"/>
          <p:nvPr/>
        </p:nvSpPr>
        <p:spPr>
          <a:xfrm>
            <a:off x="7571231" y="749808"/>
            <a:ext cx="2331720" cy="1457960"/>
          </a:xfrm>
          <a:prstGeom prst="rect">
            <a:avLst/>
          </a:prstGeom>
          <a:noFill/>
        </p:spPr>
        <p:txBody>
          <a:bodyPr wrap="none" lIns="0" rIns="0" tIns="0" bIns="0" anchor="t">
            <a:spAutoFit/>
          </a:bodyPr>
          <a:lstStyle/>
          <a:p>
            <a:pPr algn="l">
              <a:lnSpc>
                <a:spcPts val="11300"/>
              </a:lnSpc>
              <a:spcBef>
                <a:spcPts val="0"/>
              </a:spcBef>
              <a:spcAft>
                <a:spcPts val="0"/>
              </a:spcAft>
            </a:pPr>
            <a:r>
              <a:rPr sz="11300" b="1">
                <a:solidFill>
                  <a:srgbClr val="142C32"/>
                </a:solidFill>
                <a:latin typeface="DIN Condensed"/>
              </a:rPr>
              <a:t>29</a:t>
            </a:r>
          </a:p>
        </p:txBody>
      </p:sp>
      <p:sp>
        <p:nvSpPr>
          <p:cNvPr id="14" name="TextBox 13"/>
          <p:cNvSpPr txBox="1"/>
          <p:nvPr/>
        </p:nvSpPr>
        <p:spPr>
          <a:xfrm>
            <a:off x="9738360" y="1344168"/>
            <a:ext cx="1737360" cy="399288"/>
          </a:xfrm>
          <a:prstGeom prst="rect">
            <a:avLst/>
          </a:prstGeom>
          <a:noFill/>
        </p:spPr>
        <p:txBody>
          <a:bodyPr wrap="none" lIns="0" rIns="0" tIns="0" bIns="0" anchor="t">
            <a:spAutoFit/>
          </a:bodyPr>
          <a:lstStyle/>
          <a:p>
            <a:pPr algn="l">
              <a:lnSpc>
                <a:spcPts val="2963"/>
              </a:lnSpc>
              <a:spcBef>
                <a:spcPts val="0"/>
              </a:spcBef>
              <a:spcAft>
                <a:spcPts val="0"/>
              </a:spcAft>
            </a:pPr>
            <a:r>
              <a:rPr sz="2600" b="1">
                <a:solidFill>
                  <a:srgbClr val="142C32"/>
                </a:solidFill>
                <a:latin typeface="Arial"/>
              </a:rPr>
              <a:t>/100</a:t>
            </a:r>
          </a:p>
        </p:txBody>
      </p:sp>
      <p:sp>
        <p:nvSpPr>
          <p:cNvPr id="15" name="TextBox 14"/>
          <p:cNvSpPr txBox="1"/>
          <p:nvPr/>
        </p:nvSpPr>
        <p:spPr>
          <a:xfrm>
            <a:off x="7653527" y="2093976"/>
            <a:ext cx="3657600" cy="297942"/>
          </a:xfrm>
          <a:prstGeom prst="rect">
            <a:avLst/>
          </a:prstGeom>
          <a:noFill/>
        </p:spPr>
        <p:txBody>
          <a:bodyPr wrap="none" lIns="0" rIns="0" tIns="0" bIns="0" anchor="t">
            <a:spAutoFit/>
          </a:bodyPr>
          <a:lstStyle/>
          <a:p>
            <a:pPr algn="l">
              <a:lnSpc>
                <a:spcPts val="2165"/>
              </a:lnSpc>
              <a:spcBef>
                <a:spcPts val="0"/>
              </a:spcBef>
              <a:spcAft>
                <a:spcPts val="0"/>
              </a:spcAft>
            </a:pPr>
            <a:r>
              <a:rPr sz="1900" b="0">
                <a:solidFill>
                  <a:srgbClr val="142C32"/>
                </a:solidFill>
                <a:latin typeface="Arial"/>
              </a:rPr>
              <a:t>COD orders fail.</a:t>
            </a:r>
          </a:p>
        </p:txBody>
      </p:sp>
      <p:cxnSp>
        <p:nvCxnSpPr>
          <p:cNvPr id="16" name="Connector 15"/>
          <p:cNvCxnSpPr/>
          <p:nvPr/>
        </p:nvCxnSpPr>
        <p:spPr>
          <a:xfrm>
            <a:off x="7360920" y="2724912"/>
            <a:ext cx="4315968" cy="0"/>
          </a:xfrm>
          <a:prstGeom prst="line">
            <a:avLst/>
          </a:prstGeom>
          <a:ln w="22860">
            <a:solidFill>
              <a:srgbClr val="142C32"/>
            </a:solidFill>
            <a:prstDash val="dash"/>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11676888" y="2724912"/>
            <a:ext cx="0" cy="2944368"/>
          </a:xfrm>
          <a:prstGeom prst="line">
            <a:avLst/>
          </a:prstGeom>
          <a:ln w="22860">
            <a:solidFill>
              <a:srgbClr val="142C32"/>
            </a:solidFill>
            <a:prstDash val="dash"/>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7301484" y="2665476"/>
            <a:ext cx="118872" cy="118872"/>
          </a:xfrm>
          <a:prstGeom prst="ellipse">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Freeform 18"/>
          <p:cNvSpPr/>
          <p:nvPr/>
        </p:nvSpPr>
        <p:spPr>
          <a:xfrm>
            <a:off x="7388352" y="2770632"/>
            <a:ext cx="4087368" cy="603504"/>
          </a:xfrm>
          <a:custGeom>
            <a:avLst/>
            <a:gdLst/>
            <a:ahLst/>
            <a:cxnLst/>
            <a:rect l="l" t="t" r="r" b="b"/>
            <a:pathLst>
              <a:path w="4470" h="660">
                <a:moveTo>
                  <a:pt x="0" y="660"/>
                </a:moveTo>
                <a:lnTo>
                  <a:pt x="1200" y="0"/>
                </a:lnTo>
                <a:lnTo>
                  <a:pt x="4470" y="0"/>
                </a:lnTo>
                <a:lnTo>
                  <a:pt x="3270" y="660"/>
                </a:lnTo>
                <a:close/>
              </a:path>
            </a:pathLst>
          </a:custGeom>
          <a:solidFill>
            <a:srgbClr val="EFD3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Freeform 19"/>
          <p:cNvSpPr/>
          <p:nvPr/>
        </p:nvSpPr>
        <p:spPr>
          <a:xfrm>
            <a:off x="10378440" y="2770632"/>
            <a:ext cx="1097280" cy="2816352"/>
          </a:xfrm>
          <a:custGeom>
            <a:avLst/>
            <a:gdLst/>
            <a:ahLst/>
            <a:cxnLst/>
            <a:rect l="l" t="t" r="r" b="b"/>
            <a:pathLst>
              <a:path w="1200" h="3080">
                <a:moveTo>
                  <a:pt x="0" y="660"/>
                </a:moveTo>
                <a:lnTo>
                  <a:pt x="1200" y="0"/>
                </a:lnTo>
                <a:lnTo>
                  <a:pt x="1200" y="2420"/>
                </a:lnTo>
                <a:lnTo>
                  <a:pt x="0" y="3080"/>
                </a:lnTo>
                <a:close/>
              </a:path>
            </a:pathLst>
          </a:custGeom>
          <a:solidFill>
            <a:srgbClr val="A87C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7388352" y="3374136"/>
            <a:ext cx="2990088" cy="2212848"/>
          </a:xfrm>
          <a:prstGeom prst="rect">
            <a:avLst/>
          </a:prstGeom>
          <a:solidFill>
            <a:srgbClr val="D7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622792" y="3374136"/>
            <a:ext cx="475488" cy="2212848"/>
          </a:xfrm>
          <a:prstGeom prst="rect">
            <a:avLst/>
          </a:prstGeom>
          <a:solidFill>
            <a:srgbClr val="BD8E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Freeform 22"/>
          <p:cNvSpPr/>
          <p:nvPr/>
        </p:nvSpPr>
        <p:spPr>
          <a:xfrm>
            <a:off x="8622792" y="2770632"/>
            <a:ext cx="1572768" cy="603504"/>
          </a:xfrm>
          <a:custGeom>
            <a:avLst/>
            <a:gdLst/>
            <a:ahLst/>
            <a:cxnLst/>
            <a:rect l="l" t="t" r="r" b="b"/>
            <a:pathLst>
              <a:path w="1720" h="660">
                <a:moveTo>
                  <a:pt x="0" y="660"/>
                </a:moveTo>
                <a:lnTo>
                  <a:pt x="1200" y="0"/>
                </a:lnTo>
                <a:lnTo>
                  <a:pt x="1720" y="0"/>
                </a:lnTo>
                <a:lnTo>
                  <a:pt x="520" y="660"/>
                </a:lnTo>
                <a:close/>
              </a:path>
            </a:pathLst>
          </a:custGeom>
          <a:solidFill>
            <a:srgbClr val="D6B1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726679" y="3749039"/>
            <a:ext cx="2322576" cy="1453896"/>
          </a:xfrm>
          <a:prstGeom prst="rect">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909560" y="3886200"/>
            <a:ext cx="1938528" cy="160400"/>
          </a:xfrm>
          <a:prstGeom prst="rect">
            <a:avLst/>
          </a:prstGeom>
          <a:noFill/>
        </p:spPr>
        <p:txBody>
          <a:bodyPr wrap="none" lIns="0" rIns="0" tIns="0" bIns="0" anchor="t">
            <a:spAutoFit/>
          </a:bodyPr>
          <a:lstStyle/>
          <a:p>
            <a:pPr algn="l">
              <a:lnSpc>
                <a:spcPts val="1082"/>
              </a:lnSpc>
              <a:spcBef>
                <a:spcPts val="0"/>
              </a:spcBef>
              <a:spcAft>
                <a:spcPts val="0"/>
              </a:spcAft>
            </a:pPr>
            <a:r>
              <a:rPr sz="950" b="0">
                <a:solidFill>
                  <a:srgbClr val="142C32"/>
                </a:solidFill>
                <a:latin typeface="Courier New"/>
              </a:rPr>
              <a:t>PH / COD / 001</a:t>
            </a:r>
          </a:p>
        </p:txBody>
      </p:sp>
      <p:sp>
        <p:nvSpPr>
          <p:cNvPr id="26" name="TextBox 25"/>
          <p:cNvSpPr txBox="1"/>
          <p:nvPr/>
        </p:nvSpPr>
        <p:spPr>
          <a:xfrm>
            <a:off x="7909560" y="4178808"/>
            <a:ext cx="1938528" cy="403860"/>
          </a:xfrm>
          <a:prstGeom prst="rect">
            <a:avLst/>
          </a:prstGeom>
          <a:noFill/>
        </p:spPr>
        <p:txBody>
          <a:bodyPr wrap="none" lIns="0" rIns="0" tIns="0" bIns="0" anchor="t">
            <a:spAutoFit/>
          </a:bodyPr>
          <a:lstStyle/>
          <a:p>
            <a:pPr algn="l">
              <a:lnSpc>
                <a:spcPts val="3000"/>
              </a:lnSpc>
              <a:spcBef>
                <a:spcPts val="0"/>
              </a:spcBef>
              <a:spcAft>
                <a:spcPts val="0"/>
              </a:spcAft>
            </a:pPr>
            <a:r>
              <a:rPr sz="3000" b="1">
                <a:solidFill>
                  <a:srgbClr val="142C32"/>
                </a:solidFill>
                <a:latin typeface="DIN Condensed"/>
              </a:rPr>
              <a:t>HANDOVER</a:t>
            </a:r>
          </a:p>
        </p:txBody>
      </p:sp>
      <p:sp>
        <p:nvSpPr>
          <p:cNvPr id="27" name="Rectangle 26"/>
          <p:cNvSpPr/>
          <p:nvPr/>
        </p:nvSpPr>
        <p:spPr>
          <a:xfrm>
            <a:off x="7909560"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8011450" y="4754880"/>
            <a:ext cx="33963"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147304"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249194" y="4754880"/>
            <a:ext cx="101890"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8419011" y="4754880"/>
            <a:ext cx="33963"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486938"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622792" y="4754880"/>
            <a:ext cx="101890"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758645" y="4754880"/>
            <a:ext cx="33963"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860536" y="4754880"/>
            <a:ext cx="33963"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8996389"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9098280"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9200170" y="4754880"/>
            <a:ext cx="101890"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9369987"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9471877" y="4754880"/>
            <a:ext cx="33963"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9607731" y="4754880"/>
            <a:ext cx="33963"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9709621" y="4754880"/>
            <a:ext cx="67926" cy="256032"/>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10351008" y="4764024"/>
            <a:ext cx="932688" cy="932688"/>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4" name="Connector 43"/>
          <p:cNvCxnSpPr/>
          <p:nvPr/>
        </p:nvCxnSpPr>
        <p:spPr>
          <a:xfrm>
            <a:off x="10593506" y="5230368"/>
            <a:ext cx="186538" cy="163220"/>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flipV="1">
            <a:off x="10780044" y="5067147"/>
            <a:ext cx="279806" cy="326441"/>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7626096" y="6044184"/>
            <a:ext cx="4114800" cy="268986"/>
          </a:xfrm>
          <a:prstGeom prst="rect">
            <a:avLst/>
          </a:prstGeom>
          <a:noFill/>
        </p:spPr>
        <p:txBody>
          <a:bodyPr wrap="none" lIns="0" rIns="0" tIns="0" bIns="0" anchor="t">
            <a:spAutoFit/>
          </a:bodyPr>
          <a:lstStyle/>
          <a:p>
            <a:pPr algn="l">
              <a:lnSpc>
                <a:spcPts val="1938"/>
              </a:lnSpc>
              <a:spcBef>
                <a:spcPts val="0"/>
              </a:spcBef>
              <a:spcAft>
                <a:spcPts val="0"/>
              </a:spcAft>
            </a:pPr>
            <a:r>
              <a:rPr sz="1700" b="1">
                <a:solidFill>
                  <a:srgbClr val="142C32"/>
                </a:solidFill>
                <a:latin typeface="Arial"/>
              </a:rPr>
              <a:t>30.45m failed orders / month</a:t>
            </a:r>
          </a:p>
        </p:txBody>
      </p:sp>
      <p:sp>
        <p:nvSpPr>
          <p:cNvPr id="47" name="TextBox 46"/>
          <p:cNvSpPr txBox="1"/>
          <p:nvPr/>
        </p:nvSpPr>
        <p:spPr>
          <a:xfrm>
            <a:off x="548640" y="6547104"/>
            <a:ext cx="10789920" cy="144475"/>
          </a:xfrm>
          <a:prstGeom prst="rect">
            <a:avLst/>
          </a:prstGeom>
          <a:noFill/>
        </p:spPr>
        <p:txBody>
          <a:bodyPr wrap="none" lIns="0" rIns="0" tIns="0" bIns="0" anchor="t">
            <a:spAutoFit/>
          </a:bodyPr>
          <a:lstStyle/>
          <a:p>
            <a:pPr algn="l">
              <a:lnSpc>
                <a:spcPts val="957"/>
              </a:lnSpc>
              <a:spcBef>
                <a:spcPts val="0"/>
              </a:spcBef>
              <a:spcAft>
                <a:spcPts val="0"/>
              </a:spcAft>
            </a:pPr>
            <a:r>
              <a:rPr sz="840" b="0">
                <a:solidFill>
                  <a:srgbClr val="142C32"/>
                </a:solidFill>
                <a:latin typeface="Arial"/>
                <a:hlinkClick r:id="rId3"/>
              </a:rPr>
              <a:t>Fictional case · 5m orders/day × 70% COD × 29% failure × 30 days. Carrier feasibility before build. Standard COD stays available.</a:t>
            </a:r>
          </a:p>
        </p:txBody>
      </p:sp>
      <p:sp>
        <p:nvSpPr>
          <p:cNvPr id="48" name="TextBox 47"/>
          <p:cNvSpPr txBox="1"/>
          <p:nvPr/>
        </p:nvSpPr>
        <p:spPr>
          <a:xfrm>
            <a:off x="11384280" y="6537960"/>
            <a:ext cx="292608"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142C32"/>
                </a:solidFill>
                <a:latin typeface="Courier New"/>
              </a:rPr>
              <a:t>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21207" y="256032"/>
            <a:ext cx="7498079"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FFFDF7"/>
                </a:solidFill>
                <a:latin typeface="Courier New"/>
              </a:rPr>
              <a:t>FIELD NOTE / 02 / WHERE TO LOOK</a:t>
            </a:r>
          </a:p>
        </p:txBody>
      </p:sp>
      <p:sp>
        <p:nvSpPr>
          <p:cNvPr id="4" name="TextBox 3"/>
          <p:cNvSpPr txBox="1"/>
          <p:nvPr/>
        </p:nvSpPr>
        <p:spPr>
          <a:xfrm>
            <a:off x="9372600" y="256032"/>
            <a:ext cx="2286000"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FFFDF7"/>
                </a:solidFill>
                <a:latin typeface="Courier New"/>
              </a:rPr>
              <a:t>TIKTOK SHOP PH / LUKE</a:t>
            </a:r>
          </a:p>
        </p:txBody>
      </p:sp>
      <p:sp>
        <p:nvSpPr>
          <p:cNvPr id="5" name="TextBox 4"/>
          <p:cNvSpPr txBox="1"/>
          <p:nvPr/>
        </p:nvSpPr>
        <p:spPr>
          <a:xfrm>
            <a:off x="548640" y="786384"/>
            <a:ext cx="10789920" cy="822960"/>
          </a:xfrm>
          <a:prstGeom prst="rect">
            <a:avLst/>
          </a:prstGeom>
          <a:noFill/>
        </p:spPr>
        <p:txBody>
          <a:bodyPr wrap="none" lIns="0" rIns="0" tIns="0" bIns="0" anchor="t">
            <a:spAutoFit/>
          </a:bodyPr>
          <a:lstStyle/>
          <a:p>
            <a:pPr algn="l">
              <a:lnSpc>
                <a:spcPts val="6300"/>
              </a:lnSpc>
              <a:spcBef>
                <a:spcPts val="0"/>
              </a:spcBef>
              <a:spcAft>
                <a:spcPts val="0"/>
              </a:spcAft>
            </a:pPr>
            <a:r>
              <a:rPr sz="6300" b="1">
                <a:solidFill>
                  <a:srgbClr val="FFFDF7"/>
                </a:solidFill>
                <a:latin typeface="DIN Condensed"/>
              </a:rPr>
              <a:t>CHASE THE BURDEN.</a:t>
            </a:r>
          </a:p>
        </p:txBody>
      </p:sp>
      <p:sp>
        <p:nvSpPr>
          <p:cNvPr id="6" name="TextBox 5"/>
          <p:cNvSpPr txBox="1"/>
          <p:nvPr/>
        </p:nvSpPr>
        <p:spPr>
          <a:xfrm>
            <a:off x="594360" y="1746504"/>
            <a:ext cx="10698480" cy="283464"/>
          </a:xfrm>
          <a:prstGeom prst="rect">
            <a:avLst/>
          </a:prstGeom>
          <a:noFill/>
        </p:spPr>
        <p:txBody>
          <a:bodyPr wrap="none" lIns="0" rIns="0" tIns="0" bIns="0" anchor="t">
            <a:spAutoFit/>
          </a:bodyPr>
          <a:lstStyle/>
          <a:p>
            <a:pPr algn="l">
              <a:lnSpc>
                <a:spcPts val="2052"/>
              </a:lnSpc>
              <a:spcBef>
                <a:spcPts val="0"/>
              </a:spcBef>
              <a:spcAft>
                <a:spcPts val="0"/>
              </a:spcAft>
            </a:pPr>
            <a:r>
              <a:rPr sz="1800" b="0">
                <a:solidFill>
                  <a:srgbClr val="FFFDF7"/>
                </a:solidFill>
                <a:latin typeface="Arial"/>
              </a:rPr>
              <a:t>Failure rate alone does not tell you where to invest.</a:t>
            </a:r>
          </a:p>
        </p:txBody>
      </p:sp>
      <p:sp>
        <p:nvSpPr>
          <p:cNvPr id="7" name="TextBox 6"/>
          <p:cNvSpPr txBox="1"/>
          <p:nvPr/>
        </p:nvSpPr>
        <p:spPr>
          <a:xfrm>
            <a:off x="594360" y="2377440"/>
            <a:ext cx="621792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69D9CE"/>
                </a:solidFill>
                <a:latin typeface="Courier New"/>
              </a:rPr>
              <a:t>CATEGORY / RAW MONTHLY PLATFORM BURDEN</a:t>
            </a:r>
          </a:p>
        </p:txBody>
      </p:sp>
      <p:sp>
        <p:nvSpPr>
          <p:cNvPr id="8" name="TextBox 7"/>
          <p:cNvSpPr txBox="1"/>
          <p:nvPr/>
        </p:nvSpPr>
        <p:spPr>
          <a:xfrm>
            <a:off x="594360" y="2852928"/>
            <a:ext cx="2834640" cy="297942"/>
          </a:xfrm>
          <a:prstGeom prst="rect">
            <a:avLst/>
          </a:prstGeom>
          <a:noFill/>
        </p:spPr>
        <p:txBody>
          <a:bodyPr wrap="none" lIns="0" rIns="0" tIns="0" bIns="0" anchor="t">
            <a:spAutoFit/>
          </a:bodyPr>
          <a:lstStyle/>
          <a:p>
            <a:pPr algn="l">
              <a:lnSpc>
                <a:spcPts val="2165"/>
              </a:lnSpc>
              <a:spcBef>
                <a:spcPts val="0"/>
              </a:spcBef>
              <a:spcAft>
                <a:spcPts val="0"/>
              </a:spcAft>
            </a:pPr>
            <a:r>
              <a:rPr sz="1900" b="1">
                <a:solidFill>
                  <a:srgbClr val="FFFDF7"/>
                </a:solidFill>
                <a:latin typeface="Arial"/>
              </a:rPr>
              <a:t>APPAREL</a:t>
            </a:r>
          </a:p>
        </p:txBody>
      </p:sp>
      <p:sp>
        <p:nvSpPr>
          <p:cNvPr id="9" name="TextBox 8"/>
          <p:cNvSpPr txBox="1"/>
          <p:nvPr/>
        </p:nvSpPr>
        <p:spPr>
          <a:xfrm>
            <a:off x="4379976" y="2852928"/>
            <a:ext cx="1664208" cy="312420"/>
          </a:xfrm>
          <a:prstGeom prst="rect">
            <a:avLst/>
          </a:prstGeom>
          <a:noFill/>
        </p:spPr>
        <p:txBody>
          <a:bodyPr wrap="none" lIns="0" rIns="0" tIns="0" bIns="0" anchor="t">
            <a:spAutoFit/>
          </a:bodyPr>
          <a:lstStyle/>
          <a:p>
            <a:pPr algn="r">
              <a:lnSpc>
                <a:spcPts val="2279"/>
              </a:lnSpc>
              <a:spcBef>
                <a:spcPts val="0"/>
              </a:spcBef>
              <a:spcAft>
                <a:spcPts val="0"/>
              </a:spcAft>
            </a:pPr>
            <a:r>
              <a:rPr sz="2000" b="1">
                <a:solidFill>
                  <a:srgbClr val="FFFDF7"/>
                </a:solidFill>
                <a:latin typeface="Arial"/>
              </a:rPr>
              <a:t>₱1.19bn</a:t>
            </a:r>
          </a:p>
        </p:txBody>
      </p:sp>
      <p:sp>
        <p:nvSpPr>
          <p:cNvPr id="10" name="Rectangle 9"/>
          <p:cNvSpPr/>
          <p:nvPr/>
        </p:nvSpPr>
        <p:spPr>
          <a:xfrm>
            <a:off x="594360" y="3300984"/>
            <a:ext cx="5413248" cy="420624"/>
          </a:xfrm>
          <a:prstGeom prst="rect">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3401568"/>
            <a:ext cx="2926080" cy="196596"/>
          </a:xfrm>
          <a:prstGeom prst="rect">
            <a:avLst/>
          </a:prstGeom>
          <a:noFill/>
        </p:spPr>
        <p:txBody>
          <a:bodyPr wrap="none" lIns="0" rIns="0" tIns="0" bIns="0" anchor="t">
            <a:spAutoFit/>
          </a:bodyPr>
          <a:lstStyle/>
          <a:p>
            <a:pPr algn="l">
              <a:lnSpc>
                <a:spcPts val="1368"/>
              </a:lnSpc>
              <a:spcBef>
                <a:spcPts val="0"/>
              </a:spcBef>
              <a:spcAft>
                <a:spcPts val="0"/>
              </a:spcAft>
            </a:pPr>
            <a:r>
              <a:rPr sz="1200" b="1">
                <a:solidFill>
                  <a:srgbClr val="142C32"/>
                </a:solidFill>
                <a:latin typeface="Arial"/>
              </a:rPr>
              <a:t>33% failure</a:t>
            </a:r>
          </a:p>
        </p:txBody>
      </p:sp>
      <p:sp>
        <p:nvSpPr>
          <p:cNvPr id="12" name="TextBox 11"/>
          <p:cNvSpPr txBox="1"/>
          <p:nvPr/>
        </p:nvSpPr>
        <p:spPr>
          <a:xfrm>
            <a:off x="594360" y="3986784"/>
            <a:ext cx="2834640" cy="297942"/>
          </a:xfrm>
          <a:prstGeom prst="rect">
            <a:avLst/>
          </a:prstGeom>
          <a:noFill/>
        </p:spPr>
        <p:txBody>
          <a:bodyPr wrap="none" lIns="0" rIns="0" tIns="0" bIns="0" anchor="t">
            <a:spAutoFit/>
          </a:bodyPr>
          <a:lstStyle/>
          <a:p>
            <a:pPr algn="l">
              <a:lnSpc>
                <a:spcPts val="2165"/>
              </a:lnSpc>
              <a:spcBef>
                <a:spcPts val="0"/>
              </a:spcBef>
              <a:spcAft>
                <a:spcPts val="0"/>
              </a:spcAft>
            </a:pPr>
            <a:r>
              <a:rPr sz="1900" b="1">
                <a:solidFill>
                  <a:srgbClr val="FFFDF7"/>
                </a:solidFill>
                <a:latin typeface="Arial"/>
              </a:rPr>
              <a:t>FMCG</a:t>
            </a:r>
          </a:p>
        </p:txBody>
      </p:sp>
      <p:sp>
        <p:nvSpPr>
          <p:cNvPr id="13" name="TextBox 12"/>
          <p:cNvSpPr txBox="1"/>
          <p:nvPr/>
        </p:nvSpPr>
        <p:spPr>
          <a:xfrm>
            <a:off x="4379976" y="3986784"/>
            <a:ext cx="1664208" cy="312420"/>
          </a:xfrm>
          <a:prstGeom prst="rect">
            <a:avLst/>
          </a:prstGeom>
          <a:noFill/>
        </p:spPr>
        <p:txBody>
          <a:bodyPr wrap="none" lIns="0" rIns="0" tIns="0" bIns="0" anchor="t">
            <a:spAutoFit/>
          </a:bodyPr>
          <a:lstStyle/>
          <a:p>
            <a:pPr algn="r">
              <a:lnSpc>
                <a:spcPts val="2279"/>
              </a:lnSpc>
              <a:spcBef>
                <a:spcPts val="0"/>
              </a:spcBef>
              <a:spcAft>
                <a:spcPts val="0"/>
              </a:spcAft>
            </a:pPr>
            <a:r>
              <a:rPr sz="2000" b="1">
                <a:solidFill>
                  <a:srgbClr val="FFFDF7"/>
                </a:solidFill>
                <a:latin typeface="Arial"/>
              </a:rPr>
              <a:t>₱784m</a:t>
            </a:r>
          </a:p>
        </p:txBody>
      </p:sp>
      <p:sp>
        <p:nvSpPr>
          <p:cNvPr id="14" name="Rectangle 13"/>
          <p:cNvSpPr/>
          <p:nvPr/>
        </p:nvSpPr>
        <p:spPr>
          <a:xfrm>
            <a:off x="594360" y="4434840"/>
            <a:ext cx="3569374" cy="420624"/>
          </a:xfrm>
          <a:prstGeom prst="rect">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68096" y="4535424"/>
            <a:ext cx="2926080" cy="196596"/>
          </a:xfrm>
          <a:prstGeom prst="rect">
            <a:avLst/>
          </a:prstGeom>
          <a:noFill/>
        </p:spPr>
        <p:txBody>
          <a:bodyPr wrap="none" lIns="0" rIns="0" tIns="0" bIns="0" anchor="t">
            <a:spAutoFit/>
          </a:bodyPr>
          <a:lstStyle/>
          <a:p>
            <a:pPr algn="l">
              <a:lnSpc>
                <a:spcPts val="1368"/>
              </a:lnSpc>
              <a:spcBef>
                <a:spcPts val="0"/>
              </a:spcBef>
              <a:spcAft>
                <a:spcPts val="0"/>
              </a:spcAft>
            </a:pPr>
            <a:r>
              <a:rPr sz="1200" b="1">
                <a:solidFill>
                  <a:srgbClr val="142C32"/>
                </a:solidFill>
                <a:latin typeface="Arial"/>
              </a:rPr>
              <a:t>22% failure</a:t>
            </a:r>
          </a:p>
        </p:txBody>
      </p:sp>
      <p:sp>
        <p:nvSpPr>
          <p:cNvPr id="16" name="Rectangle 15"/>
          <p:cNvSpPr/>
          <p:nvPr/>
        </p:nvSpPr>
        <p:spPr>
          <a:xfrm>
            <a:off x="7150608" y="2395728"/>
            <a:ext cx="4471416" cy="1078992"/>
          </a:xfrm>
          <a:prstGeom prst="rect">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60920" y="2542032"/>
            <a:ext cx="2560320" cy="403860"/>
          </a:xfrm>
          <a:prstGeom prst="rect">
            <a:avLst/>
          </a:prstGeom>
          <a:noFill/>
        </p:spPr>
        <p:txBody>
          <a:bodyPr wrap="none" lIns="0" rIns="0" tIns="0" bIns="0" anchor="t">
            <a:spAutoFit/>
          </a:bodyPr>
          <a:lstStyle/>
          <a:p>
            <a:pPr algn="l">
              <a:lnSpc>
                <a:spcPts val="3000"/>
              </a:lnSpc>
              <a:spcBef>
                <a:spcPts val="0"/>
              </a:spcBef>
              <a:spcAft>
                <a:spcPts val="0"/>
              </a:spcAft>
            </a:pPr>
            <a:r>
              <a:rPr sz="3000" b="1">
                <a:solidFill>
                  <a:srgbClr val="142C32"/>
                </a:solidFill>
                <a:latin typeface="DIN Condensed"/>
              </a:rPr>
              <a:t>NCR</a:t>
            </a:r>
          </a:p>
        </p:txBody>
      </p:sp>
      <p:sp>
        <p:nvSpPr>
          <p:cNvPr id="18" name="TextBox 17"/>
          <p:cNvSpPr txBox="1"/>
          <p:nvPr/>
        </p:nvSpPr>
        <p:spPr>
          <a:xfrm>
            <a:off x="7379208" y="3081528"/>
            <a:ext cx="2560320" cy="211073"/>
          </a:xfrm>
          <a:prstGeom prst="rect">
            <a:avLst/>
          </a:prstGeom>
          <a:noFill/>
        </p:spPr>
        <p:txBody>
          <a:bodyPr wrap="none" lIns="0" rIns="0" tIns="0" bIns="0" anchor="t">
            <a:spAutoFit/>
          </a:bodyPr>
          <a:lstStyle/>
          <a:p>
            <a:pPr algn="l">
              <a:lnSpc>
                <a:spcPts val="1481"/>
              </a:lnSpc>
              <a:spcBef>
                <a:spcPts val="0"/>
              </a:spcBef>
              <a:spcAft>
                <a:spcPts val="0"/>
              </a:spcAft>
            </a:pPr>
            <a:r>
              <a:rPr sz="1300" b="0">
                <a:solidFill>
                  <a:srgbClr val="142C32"/>
                </a:solidFill>
                <a:latin typeface="Arial"/>
              </a:rPr>
              <a:t>₱653m raw burden</a:t>
            </a:r>
          </a:p>
        </p:txBody>
      </p:sp>
      <p:sp>
        <p:nvSpPr>
          <p:cNvPr id="19" name="TextBox 18"/>
          <p:cNvSpPr txBox="1"/>
          <p:nvPr/>
        </p:nvSpPr>
        <p:spPr>
          <a:xfrm>
            <a:off x="9966960" y="2487168"/>
            <a:ext cx="1426464" cy="632460"/>
          </a:xfrm>
          <a:prstGeom prst="rect">
            <a:avLst/>
          </a:prstGeom>
          <a:noFill/>
        </p:spPr>
        <p:txBody>
          <a:bodyPr wrap="none" lIns="0" rIns="0" tIns="0" bIns="0" anchor="t">
            <a:spAutoFit/>
          </a:bodyPr>
          <a:lstStyle/>
          <a:p>
            <a:pPr algn="l">
              <a:lnSpc>
                <a:spcPts val="4800"/>
              </a:lnSpc>
              <a:spcBef>
                <a:spcPts val="0"/>
              </a:spcBef>
              <a:spcAft>
                <a:spcPts val="0"/>
              </a:spcAft>
            </a:pPr>
            <a:r>
              <a:rPr sz="4800" b="1">
                <a:solidFill>
                  <a:srgbClr val="142C32"/>
                </a:solidFill>
                <a:latin typeface="DIN Condensed"/>
              </a:rPr>
              <a:t>18%</a:t>
            </a:r>
          </a:p>
        </p:txBody>
      </p:sp>
      <p:sp>
        <p:nvSpPr>
          <p:cNvPr id="20" name="TextBox 19"/>
          <p:cNvSpPr txBox="1"/>
          <p:nvPr/>
        </p:nvSpPr>
        <p:spPr>
          <a:xfrm>
            <a:off x="10085832" y="3127248"/>
            <a:ext cx="114300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Arial"/>
              </a:rPr>
              <a:t>failure</a:t>
            </a:r>
          </a:p>
        </p:txBody>
      </p:sp>
      <p:sp>
        <p:nvSpPr>
          <p:cNvPr id="21" name="Rectangle 20"/>
          <p:cNvSpPr/>
          <p:nvPr/>
        </p:nvSpPr>
        <p:spPr>
          <a:xfrm>
            <a:off x="7150608" y="3685032"/>
            <a:ext cx="4471416" cy="1078992"/>
          </a:xfrm>
          <a:prstGeom prst="rect">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360920" y="3831336"/>
            <a:ext cx="2560320" cy="403860"/>
          </a:xfrm>
          <a:prstGeom prst="rect">
            <a:avLst/>
          </a:prstGeom>
          <a:noFill/>
        </p:spPr>
        <p:txBody>
          <a:bodyPr wrap="none" lIns="0" rIns="0" tIns="0" bIns="0" anchor="t">
            <a:spAutoFit/>
          </a:bodyPr>
          <a:lstStyle/>
          <a:p>
            <a:pPr algn="l">
              <a:lnSpc>
                <a:spcPts val="3000"/>
              </a:lnSpc>
              <a:spcBef>
                <a:spcPts val="0"/>
              </a:spcBef>
              <a:spcAft>
                <a:spcPts val="0"/>
              </a:spcAft>
            </a:pPr>
            <a:r>
              <a:rPr sz="3000" b="1">
                <a:solidFill>
                  <a:srgbClr val="142C32"/>
                </a:solidFill>
                <a:latin typeface="DIN Condensed"/>
              </a:rPr>
              <a:t>MINDANAO</a:t>
            </a:r>
          </a:p>
        </p:txBody>
      </p:sp>
      <p:sp>
        <p:nvSpPr>
          <p:cNvPr id="23" name="TextBox 22"/>
          <p:cNvSpPr txBox="1"/>
          <p:nvPr/>
        </p:nvSpPr>
        <p:spPr>
          <a:xfrm>
            <a:off x="7379208" y="4370832"/>
            <a:ext cx="2560320" cy="211073"/>
          </a:xfrm>
          <a:prstGeom prst="rect">
            <a:avLst/>
          </a:prstGeom>
          <a:noFill/>
        </p:spPr>
        <p:txBody>
          <a:bodyPr wrap="none" lIns="0" rIns="0" tIns="0" bIns="0" anchor="t">
            <a:spAutoFit/>
          </a:bodyPr>
          <a:lstStyle/>
          <a:p>
            <a:pPr algn="l">
              <a:lnSpc>
                <a:spcPts val="1481"/>
              </a:lnSpc>
              <a:spcBef>
                <a:spcPts val="0"/>
              </a:spcBef>
              <a:spcAft>
                <a:spcPts val="0"/>
              </a:spcAft>
            </a:pPr>
            <a:r>
              <a:rPr sz="1300" b="0">
                <a:solidFill>
                  <a:srgbClr val="142C32"/>
                </a:solidFill>
                <a:latin typeface="Arial"/>
              </a:rPr>
              <a:t>₱766m raw burden</a:t>
            </a:r>
          </a:p>
        </p:txBody>
      </p:sp>
      <p:sp>
        <p:nvSpPr>
          <p:cNvPr id="24" name="TextBox 23"/>
          <p:cNvSpPr txBox="1"/>
          <p:nvPr/>
        </p:nvSpPr>
        <p:spPr>
          <a:xfrm>
            <a:off x="9966960" y="3776472"/>
            <a:ext cx="1426464" cy="632460"/>
          </a:xfrm>
          <a:prstGeom prst="rect">
            <a:avLst/>
          </a:prstGeom>
          <a:noFill/>
        </p:spPr>
        <p:txBody>
          <a:bodyPr wrap="none" lIns="0" rIns="0" tIns="0" bIns="0" anchor="t">
            <a:spAutoFit/>
          </a:bodyPr>
          <a:lstStyle/>
          <a:p>
            <a:pPr algn="l">
              <a:lnSpc>
                <a:spcPts val="4800"/>
              </a:lnSpc>
              <a:spcBef>
                <a:spcPts val="0"/>
              </a:spcBef>
              <a:spcAft>
                <a:spcPts val="0"/>
              </a:spcAft>
            </a:pPr>
            <a:r>
              <a:rPr sz="4800" b="1">
                <a:solidFill>
                  <a:srgbClr val="142C32"/>
                </a:solidFill>
                <a:latin typeface="DIN Condensed"/>
              </a:rPr>
              <a:t>35%</a:t>
            </a:r>
          </a:p>
        </p:txBody>
      </p:sp>
      <p:sp>
        <p:nvSpPr>
          <p:cNvPr id="25" name="TextBox 24"/>
          <p:cNvSpPr txBox="1"/>
          <p:nvPr/>
        </p:nvSpPr>
        <p:spPr>
          <a:xfrm>
            <a:off x="10085832" y="4416552"/>
            <a:ext cx="114300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Arial"/>
              </a:rPr>
              <a:t>failure</a:t>
            </a:r>
          </a:p>
        </p:txBody>
      </p:sp>
      <p:sp>
        <p:nvSpPr>
          <p:cNvPr id="26" name="TextBox 25"/>
          <p:cNvSpPr txBox="1"/>
          <p:nvPr/>
        </p:nvSpPr>
        <p:spPr>
          <a:xfrm>
            <a:off x="594360" y="5093208"/>
            <a:ext cx="11000232" cy="189356"/>
          </a:xfrm>
          <a:prstGeom prst="rect">
            <a:avLst/>
          </a:prstGeom>
          <a:noFill/>
        </p:spPr>
        <p:txBody>
          <a:bodyPr wrap="none" lIns="0" rIns="0" tIns="0" bIns="0" anchor="t">
            <a:spAutoFit/>
          </a:bodyPr>
          <a:lstStyle/>
          <a:p>
            <a:pPr algn="l">
              <a:lnSpc>
                <a:spcPts val="1311"/>
              </a:lnSpc>
              <a:spcBef>
                <a:spcPts val="0"/>
              </a:spcBef>
              <a:spcAft>
                <a:spcPts val="0"/>
              </a:spcAft>
            </a:pPr>
            <a:r>
              <a:rPr sz="1150" b="0">
                <a:solidFill>
                  <a:srgbClr val="FFFDF7"/>
                </a:solidFill>
                <a:latin typeface="Arial"/>
              </a:rPr>
              <a:t>Creator-live campaigns: +6pp failure / +PHP660k burden per 100k COD. Descriptive, not causal.</a:t>
            </a:r>
          </a:p>
        </p:txBody>
      </p:sp>
      <p:cxnSp>
        <p:nvCxnSpPr>
          <p:cNvPr id="27" name="Connector 26"/>
          <p:cNvCxnSpPr/>
          <p:nvPr/>
        </p:nvCxnSpPr>
        <p:spPr>
          <a:xfrm>
            <a:off x="594360" y="5486400"/>
            <a:ext cx="11018520" cy="0"/>
          </a:xfrm>
          <a:prstGeom prst="line">
            <a:avLst/>
          </a:prstGeom>
          <a:ln w="10160">
            <a:solidFill>
              <a:srgbClr val="BAC5C1"/>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94360" y="5696712"/>
            <a:ext cx="41148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FF5A36"/>
                </a:solidFill>
                <a:latin typeface="Courier New"/>
              </a:rPr>
              <a:t>01</a:t>
            </a:r>
          </a:p>
        </p:txBody>
      </p:sp>
      <p:sp>
        <p:nvSpPr>
          <p:cNvPr id="29" name="TextBox 28"/>
          <p:cNvSpPr txBox="1"/>
          <p:nvPr/>
        </p:nvSpPr>
        <p:spPr>
          <a:xfrm>
            <a:off x="1124712" y="5605272"/>
            <a:ext cx="2788920" cy="378460"/>
          </a:xfrm>
          <a:prstGeom prst="rect">
            <a:avLst/>
          </a:prstGeom>
          <a:noFill/>
        </p:spPr>
        <p:txBody>
          <a:bodyPr wrap="none" lIns="0" rIns="0" tIns="0" bIns="0" anchor="t">
            <a:spAutoFit/>
          </a:bodyPr>
          <a:lstStyle/>
          <a:p>
            <a:pPr algn="l">
              <a:lnSpc>
                <a:spcPts val="2800"/>
              </a:lnSpc>
              <a:spcBef>
                <a:spcPts val="0"/>
              </a:spcBef>
              <a:spcAft>
                <a:spcPts val="0"/>
              </a:spcAft>
            </a:pPr>
            <a:r>
              <a:rPr sz="2800" b="1">
                <a:solidFill>
                  <a:srgbClr val="FF5A36"/>
                </a:solidFill>
                <a:latin typeface="DIN Condensed"/>
              </a:rPr>
              <a:t>HANDOVER</a:t>
            </a:r>
          </a:p>
        </p:txBody>
      </p:sp>
      <p:sp>
        <p:nvSpPr>
          <p:cNvPr id="30" name="TextBox 29"/>
          <p:cNvSpPr txBox="1"/>
          <p:nvPr/>
        </p:nvSpPr>
        <p:spPr>
          <a:xfrm>
            <a:off x="594360" y="6117336"/>
            <a:ext cx="338328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Arial"/>
              </a:rPr>
              <a:t>Accepted action + named owner</a:t>
            </a:r>
          </a:p>
        </p:txBody>
      </p:sp>
      <p:sp>
        <p:nvSpPr>
          <p:cNvPr id="31" name="TextBox 30"/>
          <p:cNvSpPr txBox="1"/>
          <p:nvPr/>
        </p:nvSpPr>
        <p:spPr>
          <a:xfrm>
            <a:off x="4434840" y="5696712"/>
            <a:ext cx="41148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69D9CE"/>
                </a:solidFill>
                <a:latin typeface="Courier New"/>
              </a:rPr>
              <a:t>02</a:t>
            </a:r>
          </a:p>
        </p:txBody>
      </p:sp>
      <p:sp>
        <p:nvSpPr>
          <p:cNvPr id="32" name="TextBox 31"/>
          <p:cNvSpPr txBox="1"/>
          <p:nvPr/>
        </p:nvSpPr>
        <p:spPr>
          <a:xfrm>
            <a:off x="4965192" y="5605272"/>
            <a:ext cx="2788920" cy="378460"/>
          </a:xfrm>
          <a:prstGeom prst="rect">
            <a:avLst/>
          </a:prstGeom>
          <a:noFill/>
        </p:spPr>
        <p:txBody>
          <a:bodyPr wrap="none" lIns="0" rIns="0" tIns="0" bIns="0" anchor="t">
            <a:spAutoFit/>
          </a:bodyPr>
          <a:lstStyle/>
          <a:p>
            <a:pPr algn="l">
              <a:lnSpc>
                <a:spcPts val="2800"/>
              </a:lnSpc>
              <a:spcBef>
                <a:spcPts val="0"/>
              </a:spcBef>
              <a:spcAft>
                <a:spcPts val="0"/>
              </a:spcAft>
            </a:pPr>
            <a:r>
              <a:rPr sz="2800" b="1">
                <a:solidFill>
                  <a:srgbClr val="69D9CE"/>
                </a:solidFill>
                <a:latin typeface="DIN Condensed"/>
              </a:rPr>
              <a:t>APPAREL</a:t>
            </a:r>
          </a:p>
        </p:txBody>
      </p:sp>
      <p:sp>
        <p:nvSpPr>
          <p:cNvPr id="33" name="TextBox 32"/>
          <p:cNvSpPr txBox="1"/>
          <p:nvPr/>
        </p:nvSpPr>
        <p:spPr>
          <a:xfrm>
            <a:off x="4434840" y="6117336"/>
            <a:ext cx="338328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Arial"/>
              </a:rPr>
              <a:t>+4pp target / PHP2 per order</a:t>
            </a:r>
          </a:p>
        </p:txBody>
      </p:sp>
      <p:sp>
        <p:nvSpPr>
          <p:cNvPr id="34" name="TextBox 33"/>
          <p:cNvSpPr txBox="1"/>
          <p:nvPr/>
        </p:nvSpPr>
        <p:spPr>
          <a:xfrm>
            <a:off x="8247888" y="5696712"/>
            <a:ext cx="41148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FFFDF7"/>
                </a:solidFill>
                <a:latin typeface="Courier New"/>
              </a:rPr>
              <a:t>03</a:t>
            </a:r>
          </a:p>
        </p:txBody>
      </p:sp>
      <p:sp>
        <p:nvSpPr>
          <p:cNvPr id="35" name="TextBox 34"/>
          <p:cNvSpPr txBox="1"/>
          <p:nvPr/>
        </p:nvSpPr>
        <p:spPr>
          <a:xfrm>
            <a:off x="8778240" y="5605272"/>
            <a:ext cx="2788920" cy="378460"/>
          </a:xfrm>
          <a:prstGeom prst="rect">
            <a:avLst/>
          </a:prstGeom>
          <a:noFill/>
        </p:spPr>
        <p:txBody>
          <a:bodyPr wrap="none" lIns="0" rIns="0" tIns="0" bIns="0" anchor="t">
            <a:spAutoFit/>
          </a:bodyPr>
          <a:lstStyle/>
          <a:p>
            <a:pPr algn="l">
              <a:lnSpc>
                <a:spcPts val="2800"/>
              </a:lnSpc>
              <a:spcBef>
                <a:spcPts val="0"/>
              </a:spcBef>
              <a:spcAft>
                <a:spcPts val="0"/>
              </a:spcAft>
            </a:pPr>
            <a:r>
              <a:rPr sz="2800" b="1">
                <a:solidFill>
                  <a:srgbClr val="FFFDF7"/>
                </a:solidFill>
                <a:latin typeface="DIN Condensed"/>
              </a:rPr>
              <a:t>PREPAID</a:t>
            </a:r>
          </a:p>
        </p:txBody>
      </p:sp>
      <p:sp>
        <p:nvSpPr>
          <p:cNvPr id="36" name="TextBox 35"/>
          <p:cNvSpPr txBox="1"/>
          <p:nvPr/>
        </p:nvSpPr>
        <p:spPr>
          <a:xfrm>
            <a:off x="8247888" y="6117336"/>
            <a:ext cx="338328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Arial"/>
              </a:rPr>
              <a:t>Approval first / 20% switch / PHP5 test</a:t>
            </a:r>
          </a:p>
        </p:txBody>
      </p:sp>
      <p:sp>
        <p:nvSpPr>
          <p:cNvPr id="37" name="TextBox 36"/>
          <p:cNvSpPr txBox="1"/>
          <p:nvPr/>
        </p:nvSpPr>
        <p:spPr>
          <a:xfrm>
            <a:off x="548640" y="6547104"/>
            <a:ext cx="10789920" cy="144475"/>
          </a:xfrm>
          <a:prstGeom prst="rect">
            <a:avLst/>
          </a:prstGeom>
          <a:noFill/>
        </p:spPr>
        <p:txBody>
          <a:bodyPr wrap="none" lIns="0" rIns="0" tIns="0" bIns="0" anchor="t">
            <a:spAutoFit/>
          </a:bodyPr>
          <a:lstStyle/>
          <a:p>
            <a:pPr algn="l">
              <a:lnSpc>
                <a:spcPts val="957"/>
              </a:lnSpc>
              <a:spcBef>
                <a:spcPts val="0"/>
              </a:spcBef>
              <a:spcAft>
                <a:spcPts val="0"/>
              </a:spcAft>
            </a:pPr>
            <a:r>
              <a:rPr sz="840" b="0">
                <a:solidFill>
                  <a:srgbClr val="FFFDF7"/>
                </a:solidFill>
                <a:latin typeface="Arial"/>
                <a:hlinkClick r:id="rId3"/>
              </a:rPr>
              <a:t>Raw views differ nationally. Burden includes allocated overhead; no joined cohort. Same-dayPHP120 vs standard PHP70; no blanket upgrade.</a:t>
            </a:r>
          </a:p>
        </p:txBody>
      </p:sp>
      <p:sp>
        <p:nvSpPr>
          <p:cNvPr id="38" name="TextBox 37"/>
          <p:cNvSpPr txBox="1"/>
          <p:nvPr/>
        </p:nvSpPr>
        <p:spPr>
          <a:xfrm>
            <a:off x="11384280" y="6537960"/>
            <a:ext cx="292608"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FFFDF7"/>
                </a:solidFill>
                <a:latin typeface="Courier New"/>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21207" y="256032"/>
            <a:ext cx="7498079"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142C32"/>
                </a:solidFill>
                <a:latin typeface="Courier New"/>
              </a:rPr>
              <a:t>FIELD NOTE / 03 / THE OPERATING IDEA</a:t>
            </a:r>
          </a:p>
        </p:txBody>
      </p:sp>
      <p:sp>
        <p:nvSpPr>
          <p:cNvPr id="4" name="TextBox 3"/>
          <p:cNvSpPr txBox="1"/>
          <p:nvPr/>
        </p:nvSpPr>
        <p:spPr>
          <a:xfrm>
            <a:off x="9372600" y="256032"/>
            <a:ext cx="2286000"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142C32"/>
                </a:solidFill>
                <a:latin typeface="Courier New"/>
              </a:rPr>
              <a:t>TIKTOK SHOP PH / LUKE</a:t>
            </a:r>
          </a:p>
        </p:txBody>
      </p:sp>
      <p:sp>
        <p:nvSpPr>
          <p:cNvPr id="5" name="TextBox 4"/>
          <p:cNvSpPr txBox="1"/>
          <p:nvPr/>
        </p:nvSpPr>
        <p:spPr>
          <a:xfrm>
            <a:off x="548640" y="822960"/>
            <a:ext cx="3657600" cy="861060"/>
          </a:xfrm>
          <a:prstGeom prst="rect">
            <a:avLst/>
          </a:prstGeom>
          <a:noFill/>
        </p:spPr>
        <p:txBody>
          <a:bodyPr wrap="none" lIns="0" rIns="0" tIns="0" bIns="0" anchor="t">
            <a:spAutoFit/>
          </a:bodyPr>
          <a:lstStyle/>
          <a:p>
            <a:pPr algn="l">
              <a:lnSpc>
                <a:spcPts val="6600"/>
              </a:lnSpc>
              <a:spcBef>
                <a:spcPts val="0"/>
              </a:spcBef>
              <a:spcAft>
                <a:spcPts val="0"/>
              </a:spcAft>
            </a:pPr>
            <a:r>
              <a:rPr sz="6600" b="1">
                <a:solidFill>
                  <a:srgbClr val="142C32"/>
                </a:solidFill>
                <a:latin typeface="DIN Condensed"/>
              </a:rPr>
              <a:t>MAKE THE</a:t>
            </a:r>
          </a:p>
        </p:txBody>
      </p:sp>
      <p:sp>
        <p:nvSpPr>
          <p:cNvPr id="6" name="TextBox 5"/>
          <p:cNvSpPr txBox="1"/>
          <p:nvPr/>
        </p:nvSpPr>
        <p:spPr>
          <a:xfrm>
            <a:off x="548640" y="1627632"/>
            <a:ext cx="3657600" cy="861060"/>
          </a:xfrm>
          <a:prstGeom prst="rect">
            <a:avLst/>
          </a:prstGeom>
          <a:noFill/>
        </p:spPr>
        <p:txBody>
          <a:bodyPr wrap="none" lIns="0" rIns="0" tIns="0" bIns="0" anchor="t">
            <a:spAutoFit/>
          </a:bodyPr>
          <a:lstStyle/>
          <a:p>
            <a:pPr algn="l">
              <a:lnSpc>
                <a:spcPts val="6600"/>
              </a:lnSpc>
              <a:spcBef>
                <a:spcPts val="0"/>
              </a:spcBef>
              <a:spcAft>
                <a:spcPts val="0"/>
              </a:spcAft>
            </a:pPr>
            <a:r>
              <a:rPr sz="6600" b="1">
                <a:solidFill>
                  <a:srgbClr val="142C32"/>
                </a:solidFill>
                <a:latin typeface="DIN Condensed"/>
              </a:rPr>
              <a:t>HANDOVER</a:t>
            </a:r>
          </a:p>
        </p:txBody>
      </p:sp>
      <p:sp>
        <p:nvSpPr>
          <p:cNvPr id="7" name="TextBox 6"/>
          <p:cNvSpPr txBox="1"/>
          <p:nvPr/>
        </p:nvSpPr>
        <p:spPr>
          <a:xfrm>
            <a:off x="548640" y="2432304"/>
            <a:ext cx="3657600" cy="861060"/>
          </a:xfrm>
          <a:prstGeom prst="rect">
            <a:avLst/>
          </a:prstGeom>
          <a:noFill/>
        </p:spPr>
        <p:txBody>
          <a:bodyPr wrap="none" lIns="0" rIns="0" tIns="0" bIns="0" anchor="t">
            <a:spAutoFit/>
          </a:bodyPr>
          <a:lstStyle/>
          <a:p>
            <a:pPr algn="l">
              <a:lnSpc>
                <a:spcPts val="6600"/>
              </a:lnSpc>
              <a:spcBef>
                <a:spcPts val="0"/>
              </a:spcBef>
              <a:spcAft>
                <a:spcPts val="0"/>
              </a:spcAft>
            </a:pPr>
            <a:r>
              <a:rPr sz="6600" b="1">
                <a:solidFill>
                  <a:srgbClr val="142C32"/>
                </a:solidFill>
                <a:latin typeface="DIN Condensed"/>
              </a:rPr>
              <a:t>HAPPEN.</a:t>
            </a:r>
          </a:p>
        </p:txBody>
      </p:sp>
      <p:sp>
        <p:nvSpPr>
          <p:cNvPr id="8" name="TextBox 7"/>
          <p:cNvSpPr txBox="1"/>
          <p:nvPr/>
        </p:nvSpPr>
        <p:spPr>
          <a:xfrm>
            <a:off x="594360" y="3593592"/>
            <a:ext cx="3383280" cy="601980"/>
          </a:xfrm>
          <a:prstGeom prst="rect">
            <a:avLst/>
          </a:prstGeom>
          <a:noFill/>
        </p:spPr>
        <p:txBody>
          <a:bodyPr wrap="none" lIns="0" rIns="0" tIns="0" bIns="0" anchor="t">
            <a:spAutoFit/>
          </a:bodyPr>
          <a:lstStyle/>
          <a:p>
            <a:pPr algn="l">
              <a:lnSpc>
                <a:spcPts val="2279"/>
              </a:lnSpc>
              <a:spcBef>
                <a:spcPts val="0"/>
              </a:spcBef>
              <a:spcAft>
                <a:spcPts val="0"/>
              </a:spcAft>
            </a:pPr>
            <a:r>
              <a:rPr sz="2000" b="0">
                <a:solidFill>
                  <a:srgbClr val="142C32"/>
                </a:solidFill>
                <a:latin typeface="Arial"/>
              </a:rPr>
              <a:t>An accepted instruction.</a:t>
            </a:r>
          </a:p>
          <a:p>
            <a:pPr algn="l">
              <a:lnSpc>
                <a:spcPts val="2279"/>
              </a:lnSpc>
              <a:spcBef>
                <a:spcPts val="0"/>
              </a:spcBef>
              <a:spcAft>
                <a:spcPts val="0"/>
              </a:spcAft>
            </a:pPr>
            <a:r>
              <a:rPr sz="2000" b="0">
                <a:solidFill>
                  <a:srgbClr val="142C32"/>
                </a:solidFill>
                <a:latin typeface="Arial"/>
              </a:rPr>
              <a:t>A named recovery owner.</a:t>
            </a:r>
          </a:p>
        </p:txBody>
      </p:sp>
      <p:sp>
        <p:nvSpPr>
          <p:cNvPr id="9" name="Rounded Rectangle 8"/>
          <p:cNvSpPr/>
          <p:nvPr/>
        </p:nvSpPr>
        <p:spPr>
          <a:xfrm>
            <a:off x="594360" y="4745736"/>
            <a:ext cx="3044952" cy="484632"/>
          </a:xfrm>
          <a:prstGeom prst="roundRect">
            <a:avLst>
              <a:gd name="adj" fmla="val 15094"/>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9808" y="4873752"/>
            <a:ext cx="2743200" cy="225551"/>
          </a:xfrm>
          <a:prstGeom prst="rect">
            <a:avLst/>
          </a:prstGeom>
          <a:noFill/>
        </p:spPr>
        <p:txBody>
          <a:bodyPr wrap="none" lIns="0" rIns="0" tIns="0" bIns="0" anchor="t">
            <a:spAutoFit/>
          </a:bodyPr>
          <a:lstStyle/>
          <a:p>
            <a:pPr algn="l">
              <a:lnSpc>
                <a:spcPts val="1596"/>
              </a:lnSpc>
              <a:spcBef>
                <a:spcPts val="0"/>
              </a:spcBef>
              <a:spcAft>
                <a:spcPts val="0"/>
              </a:spcAft>
            </a:pPr>
            <a:r>
              <a:rPr sz="1400" b="1">
                <a:solidFill>
                  <a:srgbClr val="142C32"/>
                </a:solidFill>
                <a:latin typeface="Arial"/>
              </a:rPr>
              <a:t>No reply? Standard COD.</a:t>
            </a:r>
          </a:p>
        </p:txBody>
      </p:sp>
      <p:sp>
        <p:nvSpPr>
          <p:cNvPr id="11" name="Rectangle 10"/>
          <p:cNvSpPr/>
          <p:nvPr/>
        </p:nvSpPr>
        <p:spPr>
          <a:xfrm>
            <a:off x="594360" y="5486400"/>
            <a:ext cx="50292" cy="658368"/>
          </a:xfrm>
          <a:prstGeom prst="rect">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6384" y="5504688"/>
            <a:ext cx="3127248" cy="211073"/>
          </a:xfrm>
          <a:prstGeom prst="rect">
            <a:avLst/>
          </a:prstGeom>
          <a:noFill/>
        </p:spPr>
        <p:txBody>
          <a:bodyPr wrap="none" lIns="0" rIns="0" tIns="0" bIns="0" anchor="t">
            <a:spAutoFit/>
          </a:bodyPr>
          <a:lstStyle/>
          <a:p>
            <a:pPr algn="l">
              <a:lnSpc>
                <a:spcPts val="1481"/>
              </a:lnSpc>
              <a:spcBef>
                <a:spcPts val="0"/>
              </a:spcBef>
              <a:spcAft>
                <a:spcPts val="0"/>
              </a:spcAft>
            </a:pPr>
            <a:r>
              <a:rPr sz="1300" b="1">
                <a:solidFill>
                  <a:srgbClr val="142C32"/>
                </a:solidFill>
                <a:latin typeface="Arial"/>
                <a:hlinkClick r:id="rId3"/>
              </a:rPr>
              <a:t>DHL Malaysia precedent</a:t>
            </a:r>
          </a:p>
        </p:txBody>
      </p:sp>
      <p:sp>
        <p:nvSpPr>
          <p:cNvPr id="13" name="TextBox 12"/>
          <p:cNvSpPr txBox="1"/>
          <p:nvPr/>
        </p:nvSpPr>
        <p:spPr>
          <a:xfrm>
            <a:off x="786384" y="5788152"/>
            <a:ext cx="3127248" cy="355854"/>
          </a:xfrm>
          <a:prstGeom prst="rect">
            <a:avLst/>
          </a:prstGeom>
          <a:noFill/>
        </p:spPr>
        <p:txBody>
          <a:bodyPr wrap="none" lIns="0" rIns="0" tIns="0" bIns="0" anchor="t">
            <a:spAutoFit/>
          </a:bodyPr>
          <a:lstStyle/>
          <a:p>
            <a:pPr algn="l">
              <a:lnSpc>
                <a:spcPts val="1311"/>
              </a:lnSpc>
              <a:spcBef>
                <a:spcPts val="0"/>
              </a:spcBef>
              <a:spcAft>
                <a:spcPts val="0"/>
              </a:spcAft>
            </a:pPr>
            <a:r>
              <a:rPr sz="1150" b="0">
                <a:solidFill>
                  <a:srgbClr val="142C32"/>
                </a:solidFill>
                <a:latin typeface="Arial"/>
                <a:hlinkClick r:id="rId3"/>
              </a:rPr>
              <a:t>Delivery controls exist.</a:t>
            </a:r>
          </a:p>
          <a:p>
            <a:pPr algn="l">
              <a:lnSpc>
                <a:spcPts val="1311"/>
              </a:lnSpc>
              <a:spcBef>
                <a:spcPts val="0"/>
              </a:spcBef>
              <a:spcAft>
                <a:spcPts val="0"/>
              </a:spcAft>
            </a:pPr>
            <a:r>
              <a:rPr sz="1150" b="0">
                <a:solidFill>
                  <a:srgbClr val="142C32"/>
                </a:solidFill>
                <a:latin typeface="Arial"/>
                <a:hlinkClick r:id="rId3"/>
              </a:rPr>
              <a:t>Local COD feasibility must pass.</a:t>
            </a:r>
          </a:p>
        </p:txBody>
      </p:sp>
      <p:cxnSp>
        <p:nvCxnSpPr>
          <p:cNvPr id="14" name="Connector 13"/>
          <p:cNvCxnSpPr/>
          <p:nvPr/>
        </p:nvCxnSpPr>
        <p:spPr>
          <a:xfrm>
            <a:off x="7278624" y="4617720"/>
            <a:ext cx="301751" cy="0"/>
          </a:xfrm>
          <a:prstGeom prst="line">
            <a:avLst/>
          </a:prstGeom>
          <a:ln w="31750">
            <a:solidFill>
              <a:srgbClr val="FF5A36"/>
            </a:solidFill>
            <a:prstDash val="dash"/>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7580375" y="2020824"/>
            <a:ext cx="0" cy="2596896"/>
          </a:xfrm>
          <a:prstGeom prst="line">
            <a:avLst/>
          </a:prstGeom>
          <a:ln w="31750">
            <a:solidFill>
              <a:srgbClr val="FF5A36"/>
            </a:solidFill>
            <a:prstDash val="dash"/>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580375" y="2020824"/>
            <a:ext cx="393193" cy="0"/>
          </a:xfrm>
          <a:prstGeom prst="line">
            <a:avLst/>
          </a:prstGeom>
          <a:ln w="31750">
            <a:solidFill>
              <a:srgbClr val="FF5A36"/>
            </a:solidFill>
            <a:prstDash val="dash"/>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7863840" y="1970532"/>
            <a:ext cx="109728" cy="100584"/>
          </a:xfrm>
          <a:custGeom>
            <a:avLst/>
            <a:gdLst/>
            <a:ahLst/>
            <a:cxnLst/>
            <a:rect l="l" t="t" r="r" b="b"/>
            <a:pathLst>
              <a:path w="120" h="110">
                <a:moveTo>
                  <a:pt x="120" y="55"/>
                </a:moveTo>
                <a:lnTo>
                  <a:pt x="0" y="0"/>
                </a:lnTo>
                <a:lnTo>
                  <a:pt x="0" y="110"/>
                </a:lnTo>
                <a:close/>
              </a:path>
            </a:pathLst>
          </a:cu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8" name="Connector 17"/>
          <p:cNvCxnSpPr/>
          <p:nvPr/>
        </p:nvCxnSpPr>
        <p:spPr>
          <a:xfrm>
            <a:off x="9765792" y="2734056"/>
            <a:ext cx="0" cy="603504"/>
          </a:xfrm>
          <a:prstGeom prst="line">
            <a:avLst/>
          </a:prstGeom>
          <a:ln w="31750">
            <a:solidFill>
              <a:srgbClr val="FF5A36"/>
            </a:solidFill>
            <a:prstDash val="dash"/>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9715500" y="3227832"/>
            <a:ext cx="100584" cy="109728"/>
          </a:xfrm>
          <a:custGeom>
            <a:avLst/>
            <a:gdLst/>
            <a:ahLst/>
            <a:cxnLst/>
            <a:rect l="l" t="t" r="r" b="b"/>
            <a:pathLst>
              <a:path w="110" h="120">
                <a:moveTo>
                  <a:pt x="55" y="120"/>
                </a:moveTo>
                <a:lnTo>
                  <a:pt x="110" y="0"/>
                </a:lnTo>
                <a:lnTo>
                  <a:pt x="0" y="0"/>
                </a:lnTo>
                <a:close/>
              </a:path>
            </a:pathLst>
          </a:cu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096512" y="923544"/>
            <a:ext cx="3182112" cy="5330952"/>
          </a:xfrm>
          <a:prstGeom prst="roundRect">
            <a:avLst>
              <a:gd name="adj" fmla="val 7471"/>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4224528" y="1051560"/>
            <a:ext cx="2926080" cy="5065776"/>
          </a:xfrm>
          <a:prstGeom prst="roundRect">
            <a:avLst>
              <a:gd name="adj" fmla="val 6562"/>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5184648" y="1207008"/>
            <a:ext cx="987552" cy="146304"/>
          </a:xfrm>
          <a:prstGeom prst="roundRect">
            <a:avLst>
              <a:gd name="adj" fmla="val 35000"/>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80560" y="1545336"/>
            <a:ext cx="2404872"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Courier New"/>
              </a:rPr>
              <a:t>01 / BUYER</a:t>
            </a:r>
          </a:p>
        </p:txBody>
      </p:sp>
      <p:sp>
        <p:nvSpPr>
          <p:cNvPr id="24" name="TextBox 23"/>
          <p:cNvSpPr txBox="1"/>
          <p:nvPr/>
        </p:nvSpPr>
        <p:spPr>
          <a:xfrm>
            <a:off x="4480560" y="1975104"/>
            <a:ext cx="2423160" cy="283464"/>
          </a:xfrm>
          <a:prstGeom prst="rect">
            <a:avLst/>
          </a:prstGeom>
          <a:noFill/>
        </p:spPr>
        <p:txBody>
          <a:bodyPr wrap="none" lIns="0" rIns="0" tIns="0" bIns="0" anchor="t">
            <a:spAutoFit/>
          </a:bodyPr>
          <a:lstStyle/>
          <a:p>
            <a:pPr algn="l">
              <a:lnSpc>
                <a:spcPts val="2052"/>
              </a:lnSpc>
              <a:spcBef>
                <a:spcPts val="0"/>
              </a:spcBef>
              <a:spcAft>
                <a:spcPts val="0"/>
              </a:spcAft>
            </a:pPr>
            <a:r>
              <a:rPr sz="1800" b="1">
                <a:solidFill>
                  <a:srgbClr val="142C32"/>
                </a:solidFill>
                <a:latin typeface="Arial"/>
              </a:rPr>
              <a:t>Delivery preference</a:t>
            </a:r>
          </a:p>
        </p:txBody>
      </p:sp>
      <p:cxnSp>
        <p:nvCxnSpPr>
          <p:cNvPr id="25" name="Connector 24"/>
          <p:cNvCxnSpPr/>
          <p:nvPr/>
        </p:nvCxnSpPr>
        <p:spPr>
          <a:xfrm>
            <a:off x="4480560" y="2423160"/>
            <a:ext cx="2395728" cy="0"/>
          </a:xfrm>
          <a:prstGeom prst="line">
            <a:avLst/>
          </a:prstGeom>
          <a:ln w="8890">
            <a:solidFill>
              <a:srgbClr val="BAC5C1"/>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480560" y="2670048"/>
            <a:ext cx="2377440"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142C32"/>
                </a:solidFill>
                <a:latin typeface="Courier New"/>
              </a:rPr>
              <a:t>AUTHORIZED RECEIVER</a:t>
            </a:r>
          </a:p>
        </p:txBody>
      </p:sp>
      <p:sp>
        <p:nvSpPr>
          <p:cNvPr id="27" name="Oval 26"/>
          <p:cNvSpPr/>
          <p:nvPr/>
        </p:nvSpPr>
        <p:spPr>
          <a:xfrm>
            <a:off x="4498848" y="3054096"/>
            <a:ext cx="402336" cy="402336"/>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4640579" y="3131820"/>
            <a:ext cx="118872" cy="118872"/>
          </a:xfrm>
          <a:prstGeom prst="ellipse">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4608576" y="3273552"/>
            <a:ext cx="182880" cy="91440"/>
          </a:xfrm>
          <a:prstGeom prst="roundRect">
            <a:avLst>
              <a:gd name="adj" fmla="val 35000"/>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074920" y="2990088"/>
            <a:ext cx="1792224" cy="370332"/>
          </a:xfrm>
          <a:prstGeom prst="rect">
            <a:avLst/>
          </a:prstGeom>
          <a:noFill/>
        </p:spPr>
        <p:txBody>
          <a:bodyPr wrap="none" lIns="0" rIns="0" tIns="0" bIns="0" anchor="t">
            <a:spAutoFit/>
          </a:bodyPr>
          <a:lstStyle/>
          <a:p>
            <a:pPr algn="l">
              <a:lnSpc>
                <a:spcPts val="2736"/>
              </a:lnSpc>
              <a:spcBef>
                <a:spcPts val="0"/>
              </a:spcBef>
              <a:spcAft>
                <a:spcPts val="0"/>
              </a:spcAft>
            </a:pPr>
            <a:r>
              <a:rPr sz="2400" b="1">
                <a:solidFill>
                  <a:srgbClr val="142C32"/>
                </a:solidFill>
                <a:latin typeface="Arial"/>
              </a:rPr>
              <a:t>Maria</a:t>
            </a:r>
          </a:p>
        </p:txBody>
      </p:sp>
      <p:sp>
        <p:nvSpPr>
          <p:cNvPr id="31" name="TextBox 30"/>
          <p:cNvSpPr txBox="1"/>
          <p:nvPr/>
        </p:nvSpPr>
        <p:spPr>
          <a:xfrm>
            <a:off x="5074920" y="3447288"/>
            <a:ext cx="1792224" cy="174878"/>
          </a:xfrm>
          <a:prstGeom prst="rect">
            <a:avLst/>
          </a:prstGeom>
          <a:noFill/>
        </p:spPr>
        <p:txBody>
          <a:bodyPr wrap="none" lIns="0" rIns="0" tIns="0" bIns="0" anchor="t">
            <a:spAutoFit/>
          </a:bodyPr>
          <a:lstStyle/>
          <a:p>
            <a:pPr algn="l">
              <a:lnSpc>
                <a:spcPts val="1197"/>
              </a:lnSpc>
              <a:spcBef>
                <a:spcPts val="0"/>
              </a:spcBef>
              <a:spcAft>
                <a:spcPts val="0"/>
              </a:spcAft>
            </a:pPr>
            <a:r>
              <a:rPr sz="1050" b="0">
                <a:solidFill>
                  <a:srgbClr val="142C32"/>
                </a:solidFill>
                <a:latin typeface="Arial"/>
              </a:rPr>
              <a:t>Nominated by buyer</a:t>
            </a:r>
          </a:p>
        </p:txBody>
      </p:sp>
      <p:sp>
        <p:nvSpPr>
          <p:cNvPr id="32" name="TextBox 31"/>
          <p:cNvSpPr txBox="1"/>
          <p:nvPr/>
        </p:nvSpPr>
        <p:spPr>
          <a:xfrm>
            <a:off x="4480560" y="3867912"/>
            <a:ext cx="2377440"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142C32"/>
                </a:solidFill>
                <a:latin typeface="Courier New"/>
              </a:rPr>
              <a:t>LANDMARK</a:t>
            </a:r>
          </a:p>
        </p:txBody>
      </p:sp>
      <p:sp>
        <p:nvSpPr>
          <p:cNvPr id="33" name="TextBox 32"/>
          <p:cNvSpPr txBox="1"/>
          <p:nvPr/>
        </p:nvSpPr>
        <p:spPr>
          <a:xfrm>
            <a:off x="4480560" y="4142232"/>
            <a:ext cx="2377440" cy="283464"/>
          </a:xfrm>
          <a:prstGeom prst="rect">
            <a:avLst/>
          </a:prstGeom>
          <a:noFill/>
        </p:spPr>
        <p:txBody>
          <a:bodyPr wrap="none" lIns="0" rIns="0" tIns="0" bIns="0" anchor="t">
            <a:spAutoFit/>
          </a:bodyPr>
          <a:lstStyle/>
          <a:p>
            <a:pPr algn="l">
              <a:lnSpc>
                <a:spcPts val="2052"/>
              </a:lnSpc>
              <a:spcBef>
                <a:spcPts val="0"/>
              </a:spcBef>
              <a:spcAft>
                <a:spcPts val="0"/>
              </a:spcAft>
            </a:pPr>
            <a:r>
              <a:rPr sz="1800" b="0">
                <a:solidFill>
                  <a:srgbClr val="142C32"/>
                </a:solidFill>
                <a:latin typeface="Arial"/>
              </a:rPr>
              <a:t>Blue gate</a:t>
            </a:r>
          </a:p>
        </p:txBody>
      </p:sp>
      <p:sp>
        <p:nvSpPr>
          <p:cNvPr id="34" name="Rounded Rectangle 33"/>
          <p:cNvSpPr/>
          <p:nvPr/>
        </p:nvSpPr>
        <p:spPr>
          <a:xfrm>
            <a:off x="4480560" y="4736592"/>
            <a:ext cx="2414016" cy="585216"/>
          </a:xfrm>
          <a:prstGeom prst="roundRect">
            <a:avLst>
              <a:gd name="adj" fmla="val 12500"/>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608576" y="4919472"/>
            <a:ext cx="2157984" cy="225551"/>
          </a:xfrm>
          <a:prstGeom prst="rect">
            <a:avLst/>
          </a:prstGeom>
          <a:noFill/>
        </p:spPr>
        <p:txBody>
          <a:bodyPr wrap="none" lIns="0" rIns="0" tIns="0" bIns="0" anchor="t">
            <a:spAutoFit/>
          </a:bodyPr>
          <a:lstStyle/>
          <a:p>
            <a:pPr algn="ctr">
              <a:lnSpc>
                <a:spcPts val="1596"/>
              </a:lnSpc>
              <a:spcBef>
                <a:spcPts val="0"/>
              </a:spcBef>
              <a:spcAft>
                <a:spcPts val="0"/>
              </a:spcAft>
            </a:pPr>
            <a:r>
              <a:rPr sz="1400" b="1">
                <a:solidFill>
                  <a:srgbClr val="142C32"/>
                </a:solidFill>
                <a:latin typeface="Arial"/>
              </a:rPr>
              <a:t>Send preference</a:t>
            </a:r>
          </a:p>
        </p:txBody>
      </p:sp>
      <p:sp>
        <p:nvSpPr>
          <p:cNvPr id="36" name="TextBox 35"/>
          <p:cNvSpPr txBox="1"/>
          <p:nvPr/>
        </p:nvSpPr>
        <p:spPr>
          <a:xfrm>
            <a:off x="4498848" y="5586984"/>
            <a:ext cx="2395728" cy="174878"/>
          </a:xfrm>
          <a:prstGeom prst="rect">
            <a:avLst/>
          </a:prstGeom>
          <a:noFill/>
        </p:spPr>
        <p:txBody>
          <a:bodyPr wrap="none" lIns="0" rIns="0" tIns="0" bIns="0" anchor="t">
            <a:spAutoFit/>
          </a:bodyPr>
          <a:lstStyle/>
          <a:p>
            <a:pPr algn="ctr">
              <a:lnSpc>
                <a:spcPts val="1197"/>
              </a:lnSpc>
              <a:spcBef>
                <a:spcPts val="0"/>
              </a:spcBef>
              <a:spcAft>
                <a:spcPts val="0"/>
              </a:spcAft>
            </a:pPr>
            <a:r>
              <a:rPr sz="1050" b="0">
                <a:solidFill>
                  <a:srgbClr val="142C32"/>
                </a:solidFill>
                <a:latin typeface="Arial"/>
              </a:rPr>
              <a:t>Optional. Standard COD remains.</a:t>
            </a:r>
          </a:p>
        </p:txBody>
      </p:sp>
      <p:sp>
        <p:nvSpPr>
          <p:cNvPr id="37" name="Rounded Rectangle 36"/>
          <p:cNvSpPr/>
          <p:nvPr/>
        </p:nvSpPr>
        <p:spPr>
          <a:xfrm>
            <a:off x="5166360" y="5916168"/>
            <a:ext cx="1005840" cy="50292"/>
          </a:xfrm>
          <a:prstGeom prst="roundRect">
            <a:avLst>
              <a:gd name="adj" fmla="val 35000"/>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ounded Rectangle 37"/>
          <p:cNvSpPr/>
          <p:nvPr/>
        </p:nvSpPr>
        <p:spPr>
          <a:xfrm>
            <a:off x="7973568" y="1435608"/>
            <a:ext cx="3648456" cy="1298448"/>
          </a:xfrm>
          <a:prstGeom prst="roundRect">
            <a:avLst>
              <a:gd name="adj" fmla="val 7746"/>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183879" y="1645920"/>
            <a:ext cx="292608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69D9CE"/>
                </a:solidFill>
                <a:latin typeface="Courier New"/>
              </a:rPr>
              <a:t>02 / DISPATCHER</a:t>
            </a:r>
          </a:p>
        </p:txBody>
      </p:sp>
      <p:sp>
        <p:nvSpPr>
          <p:cNvPr id="40" name="TextBox 39"/>
          <p:cNvSpPr txBox="1"/>
          <p:nvPr/>
        </p:nvSpPr>
        <p:spPr>
          <a:xfrm>
            <a:off x="8183879" y="2029968"/>
            <a:ext cx="3044952" cy="297942"/>
          </a:xfrm>
          <a:prstGeom prst="rect">
            <a:avLst/>
          </a:prstGeom>
          <a:noFill/>
        </p:spPr>
        <p:txBody>
          <a:bodyPr wrap="none" lIns="0" rIns="0" tIns="0" bIns="0" anchor="t">
            <a:spAutoFit/>
          </a:bodyPr>
          <a:lstStyle/>
          <a:p>
            <a:pPr algn="l">
              <a:lnSpc>
                <a:spcPts val="2165"/>
              </a:lnSpc>
              <a:spcBef>
                <a:spcPts val="0"/>
              </a:spcBef>
              <a:spcAft>
                <a:spcPts val="0"/>
              </a:spcAft>
            </a:pPr>
            <a:r>
              <a:rPr sz="1900" b="1">
                <a:solidFill>
                  <a:srgbClr val="FFFDF7"/>
                </a:solidFill>
                <a:latin typeface="Arial"/>
              </a:rPr>
              <a:t>Accepted before cutoff</a:t>
            </a:r>
          </a:p>
        </p:txBody>
      </p:sp>
      <p:sp>
        <p:nvSpPr>
          <p:cNvPr id="41" name="Oval 40"/>
          <p:cNvSpPr/>
          <p:nvPr/>
        </p:nvSpPr>
        <p:spPr>
          <a:xfrm>
            <a:off x="11210544" y="1655064"/>
            <a:ext cx="256032" cy="256032"/>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2" name="Connector 41"/>
          <p:cNvCxnSpPr/>
          <p:nvPr/>
        </p:nvCxnSpPr>
        <p:spPr>
          <a:xfrm>
            <a:off x="11277112" y="1783080"/>
            <a:ext cx="51206" cy="44805"/>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flipV="1">
            <a:off x="11328318" y="1738274"/>
            <a:ext cx="76810" cy="89611"/>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8183879" y="2468880"/>
            <a:ext cx="3063240" cy="196596"/>
          </a:xfrm>
          <a:prstGeom prst="rect">
            <a:avLst/>
          </a:prstGeom>
          <a:noFill/>
        </p:spPr>
        <p:txBody>
          <a:bodyPr wrap="none" lIns="0" rIns="0" tIns="0" bIns="0" anchor="t">
            <a:spAutoFit/>
          </a:bodyPr>
          <a:lstStyle/>
          <a:p>
            <a:pPr algn="l">
              <a:lnSpc>
                <a:spcPts val="1368"/>
              </a:lnSpc>
              <a:spcBef>
                <a:spcPts val="0"/>
              </a:spcBef>
              <a:spcAft>
                <a:spcPts val="0"/>
              </a:spcAft>
            </a:pPr>
            <a:r>
              <a:rPr sz="1200" b="0">
                <a:solidFill>
                  <a:srgbClr val="FFFDF7"/>
                </a:solidFill>
                <a:latin typeface="Arial"/>
              </a:rPr>
              <a:t>Instruction reaches the rider.</a:t>
            </a:r>
          </a:p>
        </p:txBody>
      </p:sp>
      <p:sp>
        <p:nvSpPr>
          <p:cNvPr id="45" name="TextBox 44"/>
          <p:cNvSpPr txBox="1"/>
          <p:nvPr/>
        </p:nvSpPr>
        <p:spPr>
          <a:xfrm>
            <a:off x="8247888" y="2953512"/>
            <a:ext cx="3035808" cy="196596"/>
          </a:xfrm>
          <a:prstGeom prst="rect">
            <a:avLst/>
          </a:prstGeom>
          <a:noFill/>
        </p:spPr>
        <p:txBody>
          <a:bodyPr wrap="none" lIns="0" rIns="0" tIns="0" bIns="0" anchor="t">
            <a:spAutoFit/>
          </a:bodyPr>
          <a:lstStyle/>
          <a:p>
            <a:pPr algn="ctr">
              <a:lnSpc>
                <a:spcPts val="1368"/>
              </a:lnSpc>
              <a:spcBef>
                <a:spcPts val="0"/>
              </a:spcBef>
              <a:spcAft>
                <a:spcPts val="0"/>
              </a:spcAft>
            </a:pPr>
            <a:r>
              <a:rPr sz="1200" b="0">
                <a:solidFill>
                  <a:srgbClr val="586B6D"/>
                </a:solidFill>
                <a:latin typeface="Arial"/>
              </a:rPr>
              <a:t>If an attempt fails</a:t>
            </a:r>
          </a:p>
        </p:txBody>
      </p:sp>
      <p:sp>
        <p:nvSpPr>
          <p:cNvPr id="46" name="Rectangle 45"/>
          <p:cNvSpPr/>
          <p:nvPr/>
        </p:nvSpPr>
        <p:spPr>
          <a:xfrm>
            <a:off x="7973568" y="3374136"/>
            <a:ext cx="3648456" cy="2157984"/>
          </a:xfrm>
          <a:prstGeom prst="rect">
            <a:avLst/>
          </a:prstGeom>
          <a:solidFill>
            <a:srgbClr val="FFFDF7"/>
          </a:solidFill>
          <a:ln w="12700">
            <a:solidFill>
              <a:srgbClr val="142C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193024" y="3602736"/>
            <a:ext cx="310896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Courier New"/>
              </a:rPr>
              <a:t>03 / RECOVERY DESK</a:t>
            </a:r>
          </a:p>
        </p:txBody>
      </p:sp>
      <p:sp>
        <p:nvSpPr>
          <p:cNvPr id="48" name="TextBox 47"/>
          <p:cNvSpPr txBox="1"/>
          <p:nvPr/>
        </p:nvSpPr>
        <p:spPr>
          <a:xfrm>
            <a:off x="8193024" y="4014215"/>
            <a:ext cx="3108960" cy="326898"/>
          </a:xfrm>
          <a:prstGeom prst="rect">
            <a:avLst/>
          </a:prstGeom>
          <a:noFill/>
        </p:spPr>
        <p:txBody>
          <a:bodyPr wrap="none" lIns="0" rIns="0" tIns="0" bIns="0" anchor="t">
            <a:spAutoFit/>
          </a:bodyPr>
          <a:lstStyle/>
          <a:p>
            <a:pPr algn="l">
              <a:lnSpc>
                <a:spcPts val="2394"/>
              </a:lnSpc>
              <a:spcBef>
                <a:spcPts val="0"/>
              </a:spcBef>
              <a:spcAft>
                <a:spcPts val="0"/>
              </a:spcAft>
            </a:pPr>
            <a:r>
              <a:rPr sz="2100" b="1">
                <a:solidFill>
                  <a:srgbClr val="142C32"/>
                </a:solidFill>
                <a:latin typeface="Arial"/>
              </a:rPr>
              <a:t>Owner: lane ops</a:t>
            </a:r>
          </a:p>
        </p:txBody>
      </p:sp>
      <p:sp>
        <p:nvSpPr>
          <p:cNvPr id="49" name="Oval 48"/>
          <p:cNvSpPr/>
          <p:nvPr/>
        </p:nvSpPr>
        <p:spPr>
          <a:xfrm>
            <a:off x="8215883" y="4539996"/>
            <a:ext cx="210312" cy="210312"/>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50" name="Connector 49"/>
          <p:cNvCxnSpPr/>
          <p:nvPr/>
        </p:nvCxnSpPr>
        <p:spPr>
          <a:xfrm>
            <a:off x="8270565" y="4645152"/>
            <a:ext cx="42062" cy="36804"/>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V="1">
            <a:off x="8312627" y="4608347"/>
            <a:ext cx="63094" cy="73609"/>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8558784" y="4517136"/>
            <a:ext cx="2734056" cy="240029"/>
          </a:xfrm>
          <a:prstGeom prst="rect">
            <a:avLst/>
          </a:prstGeom>
          <a:noFill/>
        </p:spPr>
        <p:txBody>
          <a:bodyPr wrap="none" lIns="0" rIns="0" tIns="0" bIns="0" anchor="t">
            <a:spAutoFit/>
          </a:bodyPr>
          <a:lstStyle/>
          <a:p>
            <a:pPr algn="l">
              <a:lnSpc>
                <a:spcPts val="1709"/>
              </a:lnSpc>
              <a:spcBef>
                <a:spcPts val="0"/>
              </a:spcBef>
              <a:spcAft>
                <a:spcPts val="0"/>
              </a:spcAft>
            </a:pPr>
            <a:r>
              <a:rPr sz="1500" b="0">
                <a:solidFill>
                  <a:srgbClr val="142C32"/>
                </a:solidFill>
                <a:latin typeface="Arial"/>
              </a:rPr>
              <a:t>Verified reason</a:t>
            </a:r>
          </a:p>
        </p:txBody>
      </p:sp>
      <p:sp>
        <p:nvSpPr>
          <p:cNvPr id="53" name="Oval 52"/>
          <p:cNvSpPr/>
          <p:nvPr/>
        </p:nvSpPr>
        <p:spPr>
          <a:xfrm>
            <a:off x="8215883" y="4978907"/>
            <a:ext cx="210312" cy="210312"/>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54" name="Connector 53"/>
          <p:cNvCxnSpPr/>
          <p:nvPr/>
        </p:nvCxnSpPr>
        <p:spPr>
          <a:xfrm>
            <a:off x="8270565" y="5084064"/>
            <a:ext cx="42062" cy="36804"/>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flipV="1">
            <a:off x="8312627" y="5047259"/>
            <a:ext cx="63094" cy="73609"/>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8558784" y="4956048"/>
            <a:ext cx="2734056" cy="240029"/>
          </a:xfrm>
          <a:prstGeom prst="rect">
            <a:avLst/>
          </a:prstGeom>
          <a:noFill/>
        </p:spPr>
        <p:txBody>
          <a:bodyPr wrap="none" lIns="0" rIns="0" tIns="0" bIns="0" anchor="t">
            <a:spAutoFit/>
          </a:bodyPr>
          <a:lstStyle/>
          <a:p>
            <a:pPr algn="l">
              <a:lnSpc>
                <a:spcPts val="1709"/>
              </a:lnSpc>
              <a:spcBef>
                <a:spcPts val="0"/>
              </a:spcBef>
              <a:spcAft>
                <a:spcPts val="0"/>
              </a:spcAft>
            </a:pPr>
            <a:r>
              <a:rPr sz="1500" b="0">
                <a:solidFill>
                  <a:srgbClr val="142C32"/>
                </a:solidFill>
                <a:latin typeface="Arial"/>
              </a:rPr>
              <a:t>Supported next attempt</a:t>
            </a:r>
          </a:p>
        </p:txBody>
      </p:sp>
      <p:sp>
        <p:nvSpPr>
          <p:cNvPr id="57" name="TextBox 56"/>
          <p:cNvSpPr txBox="1"/>
          <p:nvPr/>
        </p:nvSpPr>
        <p:spPr>
          <a:xfrm>
            <a:off x="8193024" y="5779008"/>
            <a:ext cx="3108960" cy="370332"/>
          </a:xfrm>
          <a:prstGeom prst="rect">
            <a:avLst/>
          </a:prstGeom>
          <a:noFill/>
        </p:spPr>
        <p:txBody>
          <a:bodyPr wrap="none" lIns="0" rIns="0" tIns="0" bIns="0" anchor="t">
            <a:spAutoFit/>
          </a:bodyPr>
          <a:lstStyle/>
          <a:p>
            <a:pPr algn="l">
              <a:lnSpc>
                <a:spcPts val="1368"/>
              </a:lnSpc>
              <a:spcBef>
                <a:spcPts val="0"/>
              </a:spcBef>
              <a:spcAft>
                <a:spcPts val="0"/>
              </a:spcAft>
            </a:pPr>
            <a:r>
              <a:rPr sz="1200" b="0">
                <a:solidFill>
                  <a:srgbClr val="142C32"/>
                </a:solidFill>
                <a:latin typeface="Arial"/>
              </a:rPr>
              <a:t>Buyer can confirm / dispute.</a:t>
            </a:r>
          </a:p>
          <a:p>
            <a:pPr algn="l">
              <a:lnSpc>
                <a:spcPts val="1368"/>
              </a:lnSpc>
              <a:spcBef>
                <a:spcPts val="0"/>
              </a:spcBef>
              <a:spcAft>
                <a:spcPts val="0"/>
              </a:spcAft>
            </a:pPr>
            <a:r>
              <a:rPr sz="1200" b="0">
                <a:solidFill>
                  <a:srgbClr val="142C32"/>
                </a:solidFill>
                <a:latin typeface="Arial"/>
              </a:rPr>
              <a:t>Record final delivery + actual cost.</a:t>
            </a:r>
          </a:p>
        </p:txBody>
      </p:sp>
      <p:sp>
        <p:nvSpPr>
          <p:cNvPr id="58" name="TextBox 57"/>
          <p:cNvSpPr txBox="1"/>
          <p:nvPr/>
        </p:nvSpPr>
        <p:spPr>
          <a:xfrm>
            <a:off x="548640" y="6547104"/>
            <a:ext cx="10789920" cy="144475"/>
          </a:xfrm>
          <a:prstGeom prst="rect">
            <a:avLst/>
          </a:prstGeom>
          <a:noFill/>
        </p:spPr>
        <p:txBody>
          <a:bodyPr wrap="none" lIns="0" rIns="0" tIns="0" bIns="0" anchor="t">
            <a:spAutoFit/>
          </a:bodyPr>
          <a:lstStyle/>
          <a:p>
            <a:pPr algn="l">
              <a:lnSpc>
                <a:spcPts val="957"/>
              </a:lnSpc>
              <a:spcBef>
                <a:spcPts val="0"/>
              </a:spcBef>
              <a:spcAft>
                <a:spcPts val="0"/>
              </a:spcAft>
            </a:pPr>
            <a:r>
              <a:rPr sz="840" b="0">
                <a:solidFill>
                  <a:srgbClr val="142C32"/>
                </a:solidFill>
                <a:latin typeface="Arial"/>
                <a:hlinkClick r:id="rId4"/>
              </a:rPr>
              <a:t>Proposed UI, not an observed app. No automatic cancellation/ban. Existing verification/retries remain. Evidence + appeals before restrictions.</a:t>
            </a:r>
          </a:p>
        </p:txBody>
      </p:sp>
      <p:sp>
        <p:nvSpPr>
          <p:cNvPr id="59" name="TextBox 58"/>
          <p:cNvSpPr txBox="1"/>
          <p:nvPr/>
        </p:nvSpPr>
        <p:spPr>
          <a:xfrm>
            <a:off x="11384280" y="6537960"/>
            <a:ext cx="292608"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142C32"/>
                </a:solidFill>
                <a:latin typeface="Courier New"/>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21207" y="256032"/>
            <a:ext cx="7498079"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142C32"/>
                </a:solidFill>
                <a:latin typeface="Courier New"/>
              </a:rPr>
              <a:t>FIELD NOTE / 04 / UNIT ECONOMICS</a:t>
            </a:r>
          </a:p>
        </p:txBody>
      </p:sp>
      <p:sp>
        <p:nvSpPr>
          <p:cNvPr id="4" name="TextBox 3"/>
          <p:cNvSpPr txBox="1"/>
          <p:nvPr/>
        </p:nvSpPr>
        <p:spPr>
          <a:xfrm>
            <a:off x="9372600" y="256032"/>
            <a:ext cx="2286000"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142C32"/>
                </a:solidFill>
                <a:latin typeface="Courier New"/>
              </a:rPr>
              <a:t>TIKTOK SHOP PH / LUKE</a:t>
            </a:r>
          </a:p>
        </p:txBody>
      </p:sp>
      <p:sp>
        <p:nvSpPr>
          <p:cNvPr id="5" name="TextBox 4"/>
          <p:cNvSpPr txBox="1"/>
          <p:nvPr/>
        </p:nvSpPr>
        <p:spPr>
          <a:xfrm>
            <a:off x="548640" y="786384"/>
            <a:ext cx="7470648" cy="797560"/>
          </a:xfrm>
          <a:prstGeom prst="rect">
            <a:avLst/>
          </a:prstGeom>
          <a:noFill/>
        </p:spPr>
        <p:txBody>
          <a:bodyPr wrap="none" lIns="0" rIns="0" tIns="0" bIns="0" anchor="t">
            <a:spAutoFit/>
          </a:bodyPr>
          <a:lstStyle/>
          <a:p>
            <a:pPr algn="l">
              <a:lnSpc>
                <a:spcPts val="6100"/>
              </a:lnSpc>
              <a:spcBef>
                <a:spcPts val="0"/>
              </a:spcBef>
              <a:spcAft>
                <a:spcPts val="0"/>
              </a:spcAft>
            </a:pPr>
            <a:r>
              <a:rPr sz="6100" b="1">
                <a:solidFill>
                  <a:srgbClr val="142C32"/>
                </a:solidFill>
                <a:latin typeface="DIN Condensed"/>
              </a:rPr>
              <a:t>RECOVER THE ORDER.</a:t>
            </a:r>
          </a:p>
        </p:txBody>
      </p:sp>
      <p:sp>
        <p:nvSpPr>
          <p:cNvPr id="6" name="TextBox 5"/>
          <p:cNvSpPr txBox="1"/>
          <p:nvPr/>
        </p:nvSpPr>
        <p:spPr>
          <a:xfrm>
            <a:off x="594360" y="1746504"/>
            <a:ext cx="7132320" cy="341376"/>
          </a:xfrm>
          <a:prstGeom prst="rect">
            <a:avLst/>
          </a:prstGeom>
          <a:noFill/>
        </p:spPr>
        <p:txBody>
          <a:bodyPr wrap="none" lIns="0" rIns="0" tIns="0" bIns="0" anchor="t">
            <a:spAutoFit/>
          </a:bodyPr>
          <a:lstStyle/>
          <a:p>
            <a:pPr algn="l">
              <a:lnSpc>
                <a:spcPts val="2508"/>
              </a:lnSpc>
              <a:spcBef>
                <a:spcPts val="0"/>
              </a:spcBef>
              <a:spcAft>
                <a:spcPts val="0"/>
              </a:spcAft>
            </a:pPr>
            <a:r>
              <a:rPr sz="2200" b="0">
                <a:solidFill>
                  <a:srgbClr val="142C32"/>
                </a:solidFill>
                <a:latin typeface="Arial"/>
              </a:rPr>
              <a:t>Then prove the unit margin.</a:t>
            </a:r>
          </a:p>
        </p:txBody>
      </p:sp>
      <p:sp>
        <p:nvSpPr>
          <p:cNvPr id="7" name="TextBox 6"/>
          <p:cNvSpPr txBox="1"/>
          <p:nvPr/>
        </p:nvSpPr>
        <p:spPr>
          <a:xfrm>
            <a:off x="8293608" y="841248"/>
            <a:ext cx="3364992" cy="659892"/>
          </a:xfrm>
          <a:prstGeom prst="rect">
            <a:avLst/>
          </a:prstGeom>
          <a:noFill/>
        </p:spPr>
        <p:txBody>
          <a:bodyPr wrap="none" lIns="0" rIns="0" tIns="0" bIns="0" anchor="t">
            <a:spAutoFit/>
          </a:bodyPr>
          <a:lstStyle/>
          <a:p>
            <a:pPr algn="l">
              <a:lnSpc>
                <a:spcPts val="5016"/>
              </a:lnSpc>
              <a:spcBef>
                <a:spcPts val="0"/>
              </a:spcBef>
              <a:spcAft>
                <a:spcPts val="0"/>
              </a:spcAft>
            </a:pPr>
            <a:r>
              <a:rPr sz="4400" b="1">
                <a:solidFill>
                  <a:srgbClr val="142C32"/>
                </a:solidFill>
                <a:latin typeface="Arial"/>
              </a:rPr>
              <a:t>₱225k</a:t>
            </a:r>
          </a:p>
        </p:txBody>
      </p:sp>
      <p:sp>
        <p:nvSpPr>
          <p:cNvPr id="8" name="TextBox 7"/>
          <p:cNvSpPr txBox="1"/>
          <p:nvPr/>
        </p:nvSpPr>
        <p:spPr>
          <a:xfrm>
            <a:off x="8348472" y="1700784"/>
            <a:ext cx="3200400" cy="399288"/>
          </a:xfrm>
          <a:prstGeom prst="rect">
            <a:avLst/>
          </a:prstGeom>
          <a:noFill/>
        </p:spPr>
        <p:txBody>
          <a:bodyPr wrap="none" lIns="0" rIns="0" tIns="0" bIns="0" anchor="t">
            <a:spAutoFit/>
          </a:bodyPr>
          <a:lstStyle/>
          <a:p>
            <a:pPr algn="l">
              <a:lnSpc>
                <a:spcPts val="1481"/>
              </a:lnSpc>
              <a:spcBef>
                <a:spcPts val="0"/>
              </a:spcBef>
              <a:spcAft>
                <a:spcPts val="0"/>
              </a:spcAft>
            </a:pPr>
            <a:r>
              <a:rPr sz="1300" b="0">
                <a:solidFill>
                  <a:srgbClr val="142C32"/>
                </a:solidFill>
                <a:latin typeface="Arial"/>
              </a:rPr>
              <a:t>BASE / per 100k treated</a:t>
            </a:r>
          </a:p>
          <a:p>
            <a:pPr algn="l">
              <a:lnSpc>
                <a:spcPts val="1481"/>
              </a:lnSpc>
              <a:spcBef>
                <a:spcPts val="0"/>
              </a:spcBef>
              <a:spcAft>
                <a:spcPts val="0"/>
              </a:spcAft>
            </a:pPr>
            <a:r>
              <a:rPr sz="1300" b="0">
                <a:solidFill>
                  <a:srgbClr val="142C32"/>
                </a:solidFill>
                <a:latin typeface="Arial"/>
              </a:rPr>
              <a:t>before setup</a:t>
            </a:r>
          </a:p>
        </p:txBody>
      </p:sp>
      <p:sp>
        <p:nvSpPr>
          <p:cNvPr id="9" name="TextBox 8"/>
          <p:cNvSpPr txBox="1"/>
          <p:nvPr/>
        </p:nvSpPr>
        <p:spPr>
          <a:xfrm>
            <a:off x="603504" y="2404872"/>
            <a:ext cx="7251192" cy="225551"/>
          </a:xfrm>
          <a:prstGeom prst="rect">
            <a:avLst/>
          </a:prstGeom>
          <a:noFill/>
        </p:spPr>
        <p:txBody>
          <a:bodyPr wrap="none" lIns="0" rIns="0" tIns="0" bIns="0" anchor="t">
            <a:spAutoFit/>
          </a:bodyPr>
          <a:lstStyle/>
          <a:p>
            <a:pPr algn="l">
              <a:lnSpc>
                <a:spcPts val="1596"/>
              </a:lnSpc>
              <a:spcBef>
                <a:spcPts val="0"/>
              </a:spcBef>
              <a:spcAft>
                <a:spcPts val="0"/>
              </a:spcAft>
            </a:pPr>
            <a:r>
              <a:rPr sz="1400" b="1">
                <a:solidFill>
                  <a:srgbClr val="142C32"/>
                </a:solidFill>
                <a:latin typeface="Arial"/>
              </a:rPr>
              <a:t>+3pp = 3 extra paid completions per 100 assigned orders</a:t>
            </a:r>
          </a:p>
        </p:txBody>
      </p:sp>
      <p:sp>
        <p:nvSpPr>
          <p:cNvPr id="10" name="Rectangle 9"/>
          <p:cNvSpPr/>
          <p:nvPr/>
        </p:nvSpPr>
        <p:spPr>
          <a:xfrm>
            <a:off x="658368" y="4396857"/>
            <a:ext cx="1024128" cy="879230"/>
          </a:xfrm>
          <a:prstGeom prst="rect">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03503" y="4076817"/>
            <a:ext cx="1143000" cy="240029"/>
          </a:xfrm>
          <a:prstGeom prst="rect">
            <a:avLst/>
          </a:prstGeom>
          <a:noFill/>
        </p:spPr>
        <p:txBody>
          <a:bodyPr wrap="none" lIns="0" rIns="0" tIns="0" bIns="0" anchor="t">
            <a:spAutoFit/>
          </a:bodyPr>
          <a:lstStyle/>
          <a:p>
            <a:pPr algn="ctr">
              <a:lnSpc>
                <a:spcPts val="1709"/>
              </a:lnSpc>
              <a:spcBef>
                <a:spcPts val="0"/>
              </a:spcBef>
              <a:spcAft>
                <a:spcPts val="0"/>
              </a:spcAft>
            </a:pPr>
            <a:r>
              <a:rPr sz="1500" b="1">
                <a:solidFill>
                  <a:srgbClr val="142C32"/>
                </a:solidFill>
                <a:latin typeface="Arial"/>
              </a:rPr>
              <a:t>+150k</a:t>
            </a:r>
          </a:p>
        </p:txBody>
      </p:sp>
      <p:sp>
        <p:nvSpPr>
          <p:cNvPr id="12" name="TextBox 11"/>
          <p:cNvSpPr txBox="1"/>
          <p:nvPr/>
        </p:nvSpPr>
        <p:spPr>
          <a:xfrm>
            <a:off x="576072" y="5431536"/>
            <a:ext cx="1197864" cy="355854"/>
          </a:xfrm>
          <a:prstGeom prst="rect">
            <a:avLst/>
          </a:prstGeom>
          <a:noFill/>
        </p:spPr>
        <p:txBody>
          <a:bodyPr wrap="none" lIns="0" rIns="0" tIns="0" bIns="0" anchor="t">
            <a:spAutoFit/>
          </a:bodyPr>
          <a:lstStyle/>
          <a:p>
            <a:pPr algn="ctr">
              <a:lnSpc>
                <a:spcPts val="1311"/>
              </a:lnSpc>
              <a:spcBef>
                <a:spcPts val="0"/>
              </a:spcBef>
              <a:spcAft>
                <a:spcPts val="0"/>
              </a:spcAft>
            </a:pPr>
            <a:r>
              <a:rPr sz="1150" b="0">
                <a:solidFill>
                  <a:srgbClr val="142C32"/>
                </a:solidFill>
                <a:latin typeface="Arial"/>
              </a:rPr>
              <a:t>Reverse</a:t>
            </a:r>
          </a:p>
          <a:p>
            <a:pPr algn="ctr">
              <a:lnSpc>
                <a:spcPts val="1311"/>
              </a:lnSpc>
              <a:spcBef>
                <a:spcPts val="0"/>
              </a:spcBef>
              <a:spcAft>
                <a:spcPts val="0"/>
              </a:spcAft>
            </a:pPr>
            <a:r>
              <a:rPr sz="1150" b="0">
                <a:solidFill>
                  <a:srgbClr val="142C32"/>
                </a:solidFill>
                <a:latin typeface="Arial"/>
              </a:rPr>
              <a:t>avoided</a:t>
            </a:r>
          </a:p>
        </p:txBody>
      </p:sp>
      <p:sp>
        <p:nvSpPr>
          <p:cNvPr id="13" name="Rectangle 12"/>
          <p:cNvSpPr/>
          <p:nvPr/>
        </p:nvSpPr>
        <p:spPr>
          <a:xfrm>
            <a:off x="2029968" y="2990087"/>
            <a:ext cx="1024128" cy="1406769"/>
          </a:xfrm>
          <a:prstGeom prst="rect">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975104" y="2670047"/>
            <a:ext cx="1143000" cy="240029"/>
          </a:xfrm>
          <a:prstGeom prst="rect">
            <a:avLst/>
          </a:prstGeom>
          <a:noFill/>
        </p:spPr>
        <p:txBody>
          <a:bodyPr wrap="none" lIns="0" rIns="0" tIns="0" bIns="0" anchor="t">
            <a:spAutoFit/>
          </a:bodyPr>
          <a:lstStyle/>
          <a:p>
            <a:pPr algn="ctr">
              <a:lnSpc>
                <a:spcPts val="1709"/>
              </a:lnSpc>
              <a:spcBef>
                <a:spcPts val="0"/>
              </a:spcBef>
              <a:spcAft>
                <a:spcPts val="0"/>
              </a:spcAft>
            </a:pPr>
            <a:r>
              <a:rPr sz="1500" b="1">
                <a:solidFill>
                  <a:srgbClr val="142C32"/>
                </a:solidFill>
                <a:latin typeface="Arial"/>
              </a:rPr>
              <a:t>+240k</a:t>
            </a:r>
          </a:p>
        </p:txBody>
      </p:sp>
      <p:sp>
        <p:nvSpPr>
          <p:cNvPr id="15" name="TextBox 14"/>
          <p:cNvSpPr txBox="1"/>
          <p:nvPr/>
        </p:nvSpPr>
        <p:spPr>
          <a:xfrm>
            <a:off x="1947672" y="5431536"/>
            <a:ext cx="1197864" cy="355854"/>
          </a:xfrm>
          <a:prstGeom prst="rect">
            <a:avLst/>
          </a:prstGeom>
          <a:noFill/>
        </p:spPr>
        <p:txBody>
          <a:bodyPr wrap="none" lIns="0" rIns="0" tIns="0" bIns="0" anchor="t">
            <a:spAutoFit/>
          </a:bodyPr>
          <a:lstStyle/>
          <a:p>
            <a:pPr algn="ctr">
              <a:lnSpc>
                <a:spcPts val="1311"/>
              </a:lnSpc>
              <a:spcBef>
                <a:spcPts val="0"/>
              </a:spcBef>
              <a:spcAft>
                <a:spcPts val="0"/>
              </a:spcAft>
            </a:pPr>
            <a:r>
              <a:rPr sz="1150" b="0">
                <a:solidFill>
                  <a:srgbClr val="142C32"/>
                </a:solidFill>
                <a:latin typeface="Arial"/>
              </a:rPr>
              <a:t>Commission</a:t>
            </a:r>
          </a:p>
          <a:p>
            <a:pPr algn="ctr">
              <a:lnSpc>
                <a:spcPts val="1311"/>
              </a:lnSpc>
              <a:spcBef>
                <a:spcPts val="0"/>
              </a:spcBef>
              <a:spcAft>
                <a:spcPts val="0"/>
              </a:spcAft>
            </a:pPr>
            <a:r>
              <a:rPr sz="1150" b="0">
                <a:solidFill>
                  <a:srgbClr val="142C32"/>
                </a:solidFill>
                <a:latin typeface="Arial"/>
              </a:rPr>
              <a:t>recovered</a:t>
            </a:r>
          </a:p>
        </p:txBody>
      </p:sp>
      <p:sp>
        <p:nvSpPr>
          <p:cNvPr id="16" name="Rectangle 15"/>
          <p:cNvSpPr/>
          <p:nvPr/>
        </p:nvSpPr>
        <p:spPr>
          <a:xfrm>
            <a:off x="3401568" y="2990087"/>
            <a:ext cx="1024128" cy="879230"/>
          </a:xfrm>
          <a:prstGeom prst="rect">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346704" y="2670047"/>
            <a:ext cx="1143000" cy="240029"/>
          </a:xfrm>
          <a:prstGeom prst="rect">
            <a:avLst/>
          </a:prstGeom>
          <a:noFill/>
        </p:spPr>
        <p:txBody>
          <a:bodyPr wrap="none" lIns="0" rIns="0" tIns="0" bIns="0" anchor="t">
            <a:spAutoFit/>
          </a:bodyPr>
          <a:lstStyle/>
          <a:p>
            <a:pPr algn="ctr">
              <a:lnSpc>
                <a:spcPts val="1709"/>
              </a:lnSpc>
              <a:spcBef>
                <a:spcPts val="0"/>
              </a:spcBef>
              <a:spcAft>
                <a:spcPts val="0"/>
              </a:spcAft>
            </a:pPr>
            <a:r>
              <a:rPr sz="1500" b="1">
                <a:solidFill>
                  <a:srgbClr val="142C32"/>
                </a:solidFill>
                <a:latin typeface="Arial"/>
              </a:rPr>
              <a:t>−150k</a:t>
            </a:r>
          </a:p>
        </p:txBody>
      </p:sp>
      <p:sp>
        <p:nvSpPr>
          <p:cNvPr id="18" name="TextBox 17"/>
          <p:cNvSpPr txBox="1"/>
          <p:nvPr/>
        </p:nvSpPr>
        <p:spPr>
          <a:xfrm>
            <a:off x="3319272" y="5431536"/>
            <a:ext cx="1197864" cy="355854"/>
          </a:xfrm>
          <a:prstGeom prst="rect">
            <a:avLst/>
          </a:prstGeom>
          <a:noFill/>
        </p:spPr>
        <p:txBody>
          <a:bodyPr wrap="none" lIns="0" rIns="0" tIns="0" bIns="0" anchor="t">
            <a:spAutoFit/>
          </a:bodyPr>
          <a:lstStyle/>
          <a:p>
            <a:pPr algn="ctr">
              <a:lnSpc>
                <a:spcPts val="1311"/>
              </a:lnSpc>
              <a:spcBef>
                <a:spcPts val="0"/>
              </a:spcBef>
              <a:spcAft>
                <a:spcPts val="0"/>
              </a:spcAft>
            </a:pPr>
            <a:r>
              <a:rPr sz="1150" b="0">
                <a:solidFill>
                  <a:srgbClr val="142C32"/>
                </a:solidFill>
                <a:latin typeface="Arial"/>
              </a:rPr>
              <a:t>Programme</a:t>
            </a:r>
          </a:p>
          <a:p>
            <a:pPr algn="ctr">
              <a:lnSpc>
                <a:spcPts val="1311"/>
              </a:lnSpc>
              <a:spcBef>
                <a:spcPts val="0"/>
              </a:spcBef>
              <a:spcAft>
                <a:spcPts val="0"/>
              </a:spcAft>
            </a:pPr>
            <a:r>
              <a:rPr sz="1150" b="0">
                <a:solidFill>
                  <a:srgbClr val="142C32"/>
                </a:solidFill>
                <a:latin typeface="Arial"/>
              </a:rPr>
              <a:t>cost</a:t>
            </a:r>
          </a:p>
        </p:txBody>
      </p:sp>
      <p:sp>
        <p:nvSpPr>
          <p:cNvPr id="19" name="Rectangle 18"/>
          <p:cNvSpPr/>
          <p:nvPr/>
        </p:nvSpPr>
        <p:spPr>
          <a:xfrm>
            <a:off x="4773168" y="3869318"/>
            <a:ext cx="1024128" cy="87923"/>
          </a:xfrm>
          <a:prstGeom prst="rect">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718304" y="3549278"/>
            <a:ext cx="1143000" cy="240029"/>
          </a:xfrm>
          <a:prstGeom prst="rect">
            <a:avLst/>
          </a:prstGeom>
          <a:noFill/>
        </p:spPr>
        <p:txBody>
          <a:bodyPr wrap="none" lIns="0" rIns="0" tIns="0" bIns="0" anchor="t">
            <a:spAutoFit/>
          </a:bodyPr>
          <a:lstStyle/>
          <a:p>
            <a:pPr algn="ctr">
              <a:lnSpc>
                <a:spcPts val="1709"/>
              </a:lnSpc>
              <a:spcBef>
                <a:spcPts val="0"/>
              </a:spcBef>
              <a:spcAft>
                <a:spcPts val="0"/>
              </a:spcAft>
            </a:pPr>
            <a:r>
              <a:rPr sz="1500" b="1">
                <a:solidFill>
                  <a:srgbClr val="142C32"/>
                </a:solidFill>
                <a:latin typeface="Arial"/>
              </a:rPr>
              <a:t>−15k</a:t>
            </a:r>
          </a:p>
        </p:txBody>
      </p:sp>
      <p:sp>
        <p:nvSpPr>
          <p:cNvPr id="21" name="TextBox 20"/>
          <p:cNvSpPr txBox="1"/>
          <p:nvPr/>
        </p:nvSpPr>
        <p:spPr>
          <a:xfrm>
            <a:off x="4690872" y="5431536"/>
            <a:ext cx="1197864" cy="355854"/>
          </a:xfrm>
          <a:prstGeom prst="rect">
            <a:avLst/>
          </a:prstGeom>
          <a:noFill/>
        </p:spPr>
        <p:txBody>
          <a:bodyPr wrap="none" lIns="0" rIns="0" tIns="0" bIns="0" anchor="t">
            <a:spAutoFit/>
          </a:bodyPr>
          <a:lstStyle/>
          <a:p>
            <a:pPr algn="ctr">
              <a:lnSpc>
                <a:spcPts val="1311"/>
              </a:lnSpc>
              <a:spcBef>
                <a:spcPts val="0"/>
              </a:spcBef>
              <a:spcAft>
                <a:spcPts val="0"/>
              </a:spcAft>
            </a:pPr>
            <a:r>
              <a:rPr sz="1150" b="0">
                <a:solidFill>
                  <a:srgbClr val="142C32"/>
                </a:solidFill>
                <a:latin typeface="Arial"/>
              </a:rPr>
              <a:t>Delivery</a:t>
            </a:r>
          </a:p>
          <a:p>
            <a:pPr algn="ctr">
              <a:lnSpc>
                <a:spcPts val="1311"/>
              </a:lnSpc>
              <a:spcBef>
                <a:spcPts val="0"/>
              </a:spcBef>
              <a:spcAft>
                <a:spcPts val="0"/>
              </a:spcAft>
            </a:pPr>
            <a:r>
              <a:rPr sz="1150" b="0">
                <a:solidFill>
                  <a:srgbClr val="142C32"/>
                </a:solidFill>
                <a:latin typeface="Arial"/>
              </a:rPr>
              <a:t>reserve</a:t>
            </a:r>
          </a:p>
        </p:txBody>
      </p:sp>
      <p:sp>
        <p:nvSpPr>
          <p:cNvPr id="22" name="Rectangle 21"/>
          <p:cNvSpPr/>
          <p:nvPr/>
        </p:nvSpPr>
        <p:spPr>
          <a:xfrm>
            <a:off x="6144768" y="3957241"/>
            <a:ext cx="1024128" cy="1318846"/>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089904" y="3637201"/>
            <a:ext cx="1143000" cy="240029"/>
          </a:xfrm>
          <a:prstGeom prst="rect">
            <a:avLst/>
          </a:prstGeom>
          <a:noFill/>
        </p:spPr>
        <p:txBody>
          <a:bodyPr wrap="none" lIns="0" rIns="0" tIns="0" bIns="0" anchor="t">
            <a:spAutoFit/>
          </a:bodyPr>
          <a:lstStyle/>
          <a:p>
            <a:pPr algn="ctr">
              <a:lnSpc>
                <a:spcPts val="1709"/>
              </a:lnSpc>
              <a:spcBef>
                <a:spcPts val="0"/>
              </a:spcBef>
              <a:spcAft>
                <a:spcPts val="0"/>
              </a:spcAft>
            </a:pPr>
            <a:r>
              <a:rPr sz="1500" b="1">
                <a:solidFill>
                  <a:srgbClr val="142C32"/>
                </a:solidFill>
                <a:latin typeface="Arial"/>
              </a:rPr>
              <a:t>225k</a:t>
            </a:r>
          </a:p>
        </p:txBody>
      </p:sp>
      <p:sp>
        <p:nvSpPr>
          <p:cNvPr id="24" name="TextBox 23"/>
          <p:cNvSpPr txBox="1"/>
          <p:nvPr/>
        </p:nvSpPr>
        <p:spPr>
          <a:xfrm>
            <a:off x="6062472" y="5431536"/>
            <a:ext cx="1197864" cy="355854"/>
          </a:xfrm>
          <a:prstGeom prst="rect">
            <a:avLst/>
          </a:prstGeom>
          <a:noFill/>
        </p:spPr>
        <p:txBody>
          <a:bodyPr wrap="none" lIns="0" rIns="0" tIns="0" bIns="0" anchor="t">
            <a:spAutoFit/>
          </a:bodyPr>
          <a:lstStyle/>
          <a:p>
            <a:pPr algn="ctr">
              <a:lnSpc>
                <a:spcPts val="1311"/>
              </a:lnSpc>
              <a:spcBef>
                <a:spcPts val="0"/>
              </a:spcBef>
              <a:spcAft>
                <a:spcPts val="0"/>
              </a:spcAft>
            </a:pPr>
            <a:r>
              <a:rPr sz="1150" b="0">
                <a:solidFill>
                  <a:srgbClr val="142C32"/>
                </a:solidFill>
                <a:latin typeface="Arial"/>
              </a:rPr>
              <a:t>Net before</a:t>
            </a:r>
          </a:p>
          <a:p>
            <a:pPr algn="ctr">
              <a:lnSpc>
                <a:spcPts val="1311"/>
              </a:lnSpc>
              <a:spcBef>
                <a:spcPts val="0"/>
              </a:spcBef>
              <a:spcAft>
                <a:spcPts val="0"/>
              </a:spcAft>
            </a:pPr>
            <a:r>
              <a:rPr sz="1150" b="0">
                <a:solidFill>
                  <a:srgbClr val="142C32"/>
                </a:solidFill>
                <a:latin typeface="Arial"/>
              </a:rPr>
              <a:t>setup</a:t>
            </a:r>
          </a:p>
        </p:txBody>
      </p:sp>
      <p:cxnSp>
        <p:nvCxnSpPr>
          <p:cNvPr id="25" name="Connector 24"/>
          <p:cNvCxnSpPr/>
          <p:nvPr/>
        </p:nvCxnSpPr>
        <p:spPr>
          <a:xfrm>
            <a:off x="1682496" y="4396857"/>
            <a:ext cx="347472" cy="0"/>
          </a:xfrm>
          <a:prstGeom prst="line">
            <a:avLst/>
          </a:prstGeom>
          <a:ln w="10160">
            <a:solidFill>
              <a:srgbClr val="586B6D"/>
            </a:solidFill>
            <a:prstDash val="dash"/>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3054096" y="2990087"/>
            <a:ext cx="347472" cy="0"/>
          </a:xfrm>
          <a:prstGeom prst="line">
            <a:avLst/>
          </a:prstGeom>
          <a:ln w="10160">
            <a:solidFill>
              <a:srgbClr val="586B6D"/>
            </a:solidFill>
            <a:prstDash val="dash"/>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4425696" y="3869318"/>
            <a:ext cx="347472" cy="0"/>
          </a:xfrm>
          <a:prstGeom prst="line">
            <a:avLst/>
          </a:prstGeom>
          <a:ln w="10160">
            <a:solidFill>
              <a:srgbClr val="586B6D"/>
            </a:solidFill>
            <a:prstDash val="dash"/>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5797296" y="3957241"/>
            <a:ext cx="347472" cy="0"/>
          </a:xfrm>
          <a:prstGeom prst="line">
            <a:avLst/>
          </a:prstGeom>
          <a:ln w="10160">
            <a:solidFill>
              <a:srgbClr val="586B6D"/>
            </a:solidFill>
            <a:prstDash val="dash"/>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594360" y="5276088"/>
            <a:ext cx="6775704" cy="0"/>
          </a:xfrm>
          <a:prstGeom prst="line">
            <a:avLst/>
          </a:prstGeom>
          <a:ln w="10160">
            <a:solidFill>
              <a:srgbClr val="BAC5C1"/>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348472" y="2715768"/>
            <a:ext cx="324612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Courier New"/>
              </a:rPr>
              <a:t>OPERATING BREAK-EVEN</a:t>
            </a:r>
          </a:p>
        </p:txBody>
      </p:sp>
      <p:sp>
        <p:nvSpPr>
          <p:cNvPr id="31" name="TextBox 30"/>
          <p:cNvSpPr txBox="1"/>
          <p:nvPr/>
        </p:nvSpPr>
        <p:spPr>
          <a:xfrm>
            <a:off x="8302752" y="3035808"/>
            <a:ext cx="3255264" cy="1026160"/>
          </a:xfrm>
          <a:prstGeom prst="rect">
            <a:avLst/>
          </a:prstGeom>
          <a:noFill/>
        </p:spPr>
        <p:txBody>
          <a:bodyPr wrap="none" lIns="0" rIns="0" tIns="0" bIns="0" anchor="t">
            <a:spAutoFit/>
          </a:bodyPr>
          <a:lstStyle/>
          <a:p>
            <a:pPr algn="l">
              <a:lnSpc>
                <a:spcPts val="7900"/>
              </a:lnSpc>
              <a:spcBef>
                <a:spcPts val="0"/>
              </a:spcBef>
              <a:spcAft>
                <a:spcPts val="0"/>
              </a:spcAft>
            </a:pPr>
            <a:r>
              <a:rPr sz="7900" b="1">
                <a:solidFill>
                  <a:srgbClr val="142C32"/>
                </a:solidFill>
                <a:latin typeface="DIN Condensed"/>
              </a:rPr>
              <a:t>1.2pp</a:t>
            </a:r>
          </a:p>
        </p:txBody>
      </p:sp>
      <p:sp>
        <p:nvSpPr>
          <p:cNvPr id="32" name="TextBox 31"/>
          <p:cNvSpPr txBox="1"/>
          <p:nvPr/>
        </p:nvSpPr>
        <p:spPr>
          <a:xfrm>
            <a:off x="8348472" y="4251960"/>
            <a:ext cx="3246120" cy="515112"/>
          </a:xfrm>
          <a:prstGeom prst="rect">
            <a:avLst/>
          </a:prstGeom>
          <a:noFill/>
        </p:spPr>
        <p:txBody>
          <a:bodyPr wrap="none" lIns="0" rIns="0" tIns="0" bIns="0" anchor="t">
            <a:spAutoFit/>
          </a:bodyPr>
          <a:lstStyle/>
          <a:p>
            <a:pPr algn="l">
              <a:lnSpc>
                <a:spcPts val="1938"/>
              </a:lnSpc>
              <a:spcBef>
                <a:spcPts val="0"/>
              </a:spcBef>
              <a:spcAft>
                <a:spcPts val="0"/>
              </a:spcAft>
            </a:pPr>
            <a:r>
              <a:rPr sz="1700" b="0">
                <a:solidFill>
                  <a:srgbClr val="142C32"/>
                </a:solidFill>
                <a:latin typeface="Arial"/>
              </a:rPr>
              <a:t>2.0pp if no reverse charges</a:t>
            </a:r>
          </a:p>
          <a:p>
            <a:pPr algn="l">
              <a:lnSpc>
                <a:spcPts val="1938"/>
              </a:lnSpc>
              <a:spcBef>
                <a:spcPts val="0"/>
              </a:spcBef>
              <a:spcAft>
                <a:spcPts val="0"/>
              </a:spcAft>
            </a:pPr>
            <a:r>
              <a:rPr sz="1700" b="0">
                <a:solidFill>
                  <a:srgbClr val="142C32"/>
                </a:solidFill>
                <a:latin typeface="Arial"/>
              </a:rPr>
              <a:t>can be avoided.</a:t>
            </a:r>
          </a:p>
        </p:txBody>
      </p:sp>
      <p:sp>
        <p:nvSpPr>
          <p:cNvPr id="33" name="TextBox 32"/>
          <p:cNvSpPr txBox="1"/>
          <p:nvPr/>
        </p:nvSpPr>
        <p:spPr>
          <a:xfrm>
            <a:off x="8348472" y="5065776"/>
            <a:ext cx="3246120" cy="370332"/>
          </a:xfrm>
          <a:prstGeom prst="rect">
            <a:avLst/>
          </a:prstGeom>
          <a:noFill/>
        </p:spPr>
        <p:txBody>
          <a:bodyPr wrap="none" lIns="0" rIns="0" tIns="0" bIns="0" anchor="t">
            <a:spAutoFit/>
          </a:bodyPr>
          <a:lstStyle/>
          <a:p>
            <a:pPr algn="l">
              <a:lnSpc>
                <a:spcPts val="1368"/>
              </a:lnSpc>
              <a:spcBef>
                <a:spcPts val="0"/>
              </a:spcBef>
              <a:spcAft>
                <a:spcPts val="0"/>
              </a:spcAft>
            </a:pPr>
            <a:r>
              <a:rPr sz="1200" b="0">
                <a:solidFill>
                  <a:srgbClr val="142C32"/>
                </a:solidFill>
                <a:latin typeface="Arial"/>
              </a:rPr>
              <a:t>3pp target ≈ 10% of otherwise</a:t>
            </a:r>
          </a:p>
          <a:p>
            <a:pPr algn="l">
              <a:lnSpc>
                <a:spcPts val="1368"/>
              </a:lnSpc>
              <a:spcBef>
                <a:spcPts val="0"/>
              </a:spcBef>
              <a:spcAft>
                <a:spcPts val="0"/>
              </a:spcAft>
            </a:pPr>
            <a:r>
              <a:rPr sz="1200" b="0">
                <a:solidFill>
                  <a:srgbClr val="142C32"/>
                </a:solidFill>
                <a:latin typeface="Arial"/>
              </a:rPr>
              <a:t>failed orders at 29% baseline.</a:t>
            </a:r>
          </a:p>
        </p:txBody>
      </p:sp>
      <p:sp>
        <p:nvSpPr>
          <p:cNvPr id="34" name="Rounded Rectangle 33"/>
          <p:cNvSpPr/>
          <p:nvPr/>
        </p:nvSpPr>
        <p:spPr>
          <a:xfrm>
            <a:off x="548640" y="6007608"/>
            <a:ext cx="11073384" cy="448056"/>
          </a:xfrm>
          <a:prstGeom prst="roundRect">
            <a:avLst>
              <a:gd name="adj" fmla="val 16326"/>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40664" y="6153912"/>
            <a:ext cx="1490472"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69D9CE"/>
                </a:solidFill>
                <a:latin typeface="Courier New"/>
              </a:rPr>
              <a:t>STRESS TEST</a:t>
            </a:r>
          </a:p>
        </p:txBody>
      </p:sp>
      <p:sp>
        <p:nvSpPr>
          <p:cNvPr id="36" name="TextBox 35"/>
          <p:cNvSpPr txBox="1"/>
          <p:nvPr/>
        </p:nvSpPr>
        <p:spPr>
          <a:xfrm>
            <a:off x="2414016" y="6117336"/>
            <a:ext cx="8942832" cy="240029"/>
          </a:xfrm>
          <a:prstGeom prst="rect">
            <a:avLst/>
          </a:prstGeom>
          <a:noFill/>
        </p:spPr>
        <p:txBody>
          <a:bodyPr wrap="none" lIns="0" rIns="0" tIns="0" bIns="0" anchor="t">
            <a:spAutoFit/>
          </a:bodyPr>
          <a:lstStyle/>
          <a:p>
            <a:pPr algn="l">
              <a:lnSpc>
                <a:spcPts val="1709"/>
              </a:lnSpc>
              <a:spcBef>
                <a:spcPts val="0"/>
              </a:spcBef>
              <a:spcAft>
                <a:spcPts val="0"/>
              </a:spcAft>
            </a:pPr>
            <a:r>
              <a:rPr sz="1500" b="1">
                <a:solidFill>
                  <a:srgbClr val="FFFDF7"/>
                </a:solidFill>
                <a:latin typeface="Arial"/>
              </a:rPr>
              <a:t>3pp gain + PHP2.50 cost + zero reverse saving → −PHP25k</a:t>
            </a:r>
          </a:p>
        </p:txBody>
      </p:sp>
      <p:sp>
        <p:nvSpPr>
          <p:cNvPr id="37" name="TextBox 36"/>
          <p:cNvSpPr txBox="1"/>
          <p:nvPr/>
        </p:nvSpPr>
        <p:spPr>
          <a:xfrm>
            <a:off x="548640" y="6547104"/>
            <a:ext cx="10789920" cy="144475"/>
          </a:xfrm>
          <a:prstGeom prst="rect">
            <a:avLst/>
          </a:prstGeom>
          <a:noFill/>
        </p:spPr>
        <p:txBody>
          <a:bodyPr wrap="none" lIns="0" rIns="0" tIns="0" bIns="0" anchor="t">
            <a:spAutoFit/>
          </a:bodyPr>
          <a:lstStyle/>
          <a:p>
            <a:pPr algn="l">
              <a:lnSpc>
                <a:spcPts val="957"/>
              </a:lnSpc>
              <a:spcBef>
                <a:spcPts val="0"/>
              </a:spcBef>
              <a:spcAft>
                <a:spcPts val="0"/>
              </a:spcAft>
            </a:pPr>
            <a:r>
              <a:rPr sz="840" b="0">
                <a:solidFill>
                  <a:srgbClr val="142C32"/>
                </a:solidFill>
                <a:latin typeface="Arial"/>
                <a:hlinkClick r:id="rId3"/>
              </a:rPr>
              <a:t>Planning inputs: PHP800 recovered AOV; 10% commission; PHP50 reverse saving; PHP5 reserve; PHP1.50 programme/order. Overhead excluded.</a:t>
            </a:r>
          </a:p>
        </p:txBody>
      </p:sp>
      <p:sp>
        <p:nvSpPr>
          <p:cNvPr id="38" name="TextBox 37"/>
          <p:cNvSpPr txBox="1"/>
          <p:nvPr/>
        </p:nvSpPr>
        <p:spPr>
          <a:xfrm>
            <a:off x="11384280" y="6537960"/>
            <a:ext cx="292608"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142C32"/>
                </a:solidFill>
                <a:latin typeface="Courier New"/>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142C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21207" y="256032"/>
            <a:ext cx="7498079" cy="153161"/>
          </a:xfrm>
          <a:prstGeom prst="rect">
            <a:avLst/>
          </a:prstGeom>
          <a:noFill/>
        </p:spPr>
        <p:txBody>
          <a:bodyPr wrap="none" lIns="0" rIns="0" tIns="0" bIns="0" anchor="t">
            <a:spAutoFit/>
          </a:bodyPr>
          <a:lstStyle/>
          <a:p>
            <a:pPr algn="l">
              <a:lnSpc>
                <a:spcPts val="1026"/>
              </a:lnSpc>
              <a:spcBef>
                <a:spcPts val="0"/>
              </a:spcBef>
              <a:spcAft>
                <a:spcPts val="0"/>
              </a:spcAft>
            </a:pPr>
            <a:r>
              <a:rPr sz="900" b="0">
                <a:solidFill>
                  <a:srgbClr val="FFFDF7"/>
                </a:solidFill>
                <a:latin typeface="Courier New"/>
              </a:rPr>
              <a:t>FIELD NOTE / 05 / DISPATCH ONLY AFTER FEASIBILITY</a:t>
            </a:r>
          </a:p>
        </p:txBody>
      </p:sp>
      <p:sp>
        <p:nvSpPr>
          <p:cNvPr id="4" name="TextBox 3"/>
          <p:cNvSpPr txBox="1"/>
          <p:nvPr/>
        </p:nvSpPr>
        <p:spPr>
          <a:xfrm>
            <a:off x="9372600" y="256032"/>
            <a:ext cx="2286000"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FFFDF7"/>
                </a:solidFill>
                <a:latin typeface="Courier New"/>
              </a:rPr>
              <a:t>TIKTOK SHOP PH / LUKE</a:t>
            </a:r>
          </a:p>
        </p:txBody>
      </p:sp>
      <p:sp>
        <p:nvSpPr>
          <p:cNvPr id="5" name="TextBox 4"/>
          <p:cNvSpPr txBox="1"/>
          <p:nvPr/>
        </p:nvSpPr>
        <p:spPr>
          <a:xfrm>
            <a:off x="548640" y="786384"/>
            <a:ext cx="7772400" cy="937259"/>
          </a:xfrm>
          <a:prstGeom prst="rect">
            <a:avLst/>
          </a:prstGeom>
          <a:noFill/>
        </p:spPr>
        <p:txBody>
          <a:bodyPr wrap="none" lIns="0" rIns="0" tIns="0" bIns="0" anchor="t">
            <a:spAutoFit/>
          </a:bodyPr>
          <a:lstStyle/>
          <a:p>
            <a:pPr algn="l">
              <a:lnSpc>
                <a:spcPts val="7200"/>
              </a:lnSpc>
              <a:spcBef>
                <a:spcPts val="0"/>
              </a:spcBef>
              <a:spcAft>
                <a:spcPts val="0"/>
              </a:spcAft>
            </a:pPr>
            <a:r>
              <a:rPr sz="7200" b="1">
                <a:solidFill>
                  <a:srgbClr val="FFFDF7"/>
                </a:solidFill>
                <a:latin typeface="DIN Condensed"/>
              </a:rPr>
              <a:t>TEST SMALL.</a:t>
            </a:r>
          </a:p>
        </p:txBody>
      </p:sp>
      <p:sp>
        <p:nvSpPr>
          <p:cNvPr id="6" name="TextBox 5"/>
          <p:cNvSpPr txBox="1"/>
          <p:nvPr/>
        </p:nvSpPr>
        <p:spPr>
          <a:xfrm>
            <a:off x="548640" y="1673352"/>
            <a:ext cx="7772400" cy="937259"/>
          </a:xfrm>
          <a:prstGeom prst="rect">
            <a:avLst/>
          </a:prstGeom>
          <a:noFill/>
        </p:spPr>
        <p:txBody>
          <a:bodyPr wrap="none" lIns="0" rIns="0" tIns="0" bIns="0" anchor="t">
            <a:spAutoFit/>
          </a:bodyPr>
          <a:lstStyle/>
          <a:p>
            <a:pPr algn="l">
              <a:lnSpc>
                <a:spcPts val="7200"/>
              </a:lnSpc>
              <a:spcBef>
                <a:spcPts val="0"/>
              </a:spcBef>
              <a:spcAft>
                <a:spcPts val="0"/>
              </a:spcAft>
            </a:pPr>
            <a:r>
              <a:rPr sz="7200" b="1">
                <a:solidFill>
                  <a:srgbClr val="FFFDF7"/>
                </a:solidFill>
                <a:latin typeface="DIN Condensed"/>
              </a:rPr>
              <a:t>SCALE ON PROOF.</a:t>
            </a:r>
          </a:p>
        </p:txBody>
      </p:sp>
      <p:sp>
        <p:nvSpPr>
          <p:cNvPr id="7" name="Rounded Rectangle 6"/>
          <p:cNvSpPr/>
          <p:nvPr/>
        </p:nvSpPr>
        <p:spPr>
          <a:xfrm>
            <a:off x="8686800" y="758952"/>
            <a:ext cx="2935224" cy="1709928"/>
          </a:xfrm>
          <a:prstGeom prst="roundRect">
            <a:avLst>
              <a:gd name="adj" fmla="val 4278"/>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924544" y="960120"/>
            <a:ext cx="2468880" cy="167640"/>
          </a:xfrm>
          <a:prstGeom prst="rect">
            <a:avLst/>
          </a:prstGeom>
          <a:noFill/>
        </p:spPr>
        <p:txBody>
          <a:bodyPr wrap="none" lIns="0" rIns="0" tIns="0" bIns="0" anchor="t">
            <a:spAutoFit/>
          </a:bodyPr>
          <a:lstStyle/>
          <a:p>
            <a:pPr algn="l">
              <a:lnSpc>
                <a:spcPts val="1139"/>
              </a:lnSpc>
              <a:spcBef>
                <a:spcPts val="0"/>
              </a:spcBef>
              <a:spcAft>
                <a:spcPts val="0"/>
              </a:spcAft>
            </a:pPr>
            <a:r>
              <a:rPr sz="1000" b="0">
                <a:solidFill>
                  <a:srgbClr val="142C32"/>
                </a:solidFill>
                <a:latin typeface="Courier New"/>
              </a:rPr>
              <a:t>BUDGET / ESTIMATE</a:t>
            </a:r>
          </a:p>
        </p:txBody>
      </p:sp>
      <p:sp>
        <p:nvSpPr>
          <p:cNvPr id="9" name="TextBox 8"/>
          <p:cNvSpPr txBox="1"/>
          <p:nvPr/>
        </p:nvSpPr>
        <p:spPr>
          <a:xfrm>
            <a:off x="8924544" y="1353312"/>
            <a:ext cx="2487168" cy="471677"/>
          </a:xfrm>
          <a:prstGeom prst="rect">
            <a:avLst/>
          </a:prstGeom>
          <a:noFill/>
        </p:spPr>
        <p:txBody>
          <a:bodyPr wrap="none" lIns="0" rIns="0" tIns="0" bIns="0" anchor="t">
            <a:spAutoFit/>
          </a:bodyPr>
          <a:lstStyle/>
          <a:p>
            <a:pPr algn="l">
              <a:lnSpc>
                <a:spcPts val="3533"/>
              </a:lnSpc>
              <a:spcBef>
                <a:spcPts val="0"/>
              </a:spcBef>
              <a:spcAft>
                <a:spcPts val="0"/>
              </a:spcAft>
            </a:pPr>
            <a:r>
              <a:rPr sz="3100" b="1">
                <a:solidFill>
                  <a:srgbClr val="142C32"/>
                </a:solidFill>
                <a:latin typeface="Arial"/>
              </a:rPr>
              <a:t>~₱2.6m</a:t>
            </a:r>
          </a:p>
        </p:txBody>
      </p:sp>
      <p:sp>
        <p:nvSpPr>
          <p:cNvPr id="10" name="TextBox 9"/>
          <p:cNvSpPr txBox="1"/>
          <p:nvPr/>
        </p:nvSpPr>
        <p:spPr>
          <a:xfrm>
            <a:off x="8924544" y="1993392"/>
            <a:ext cx="2487168" cy="225551"/>
          </a:xfrm>
          <a:prstGeom prst="rect">
            <a:avLst/>
          </a:prstGeom>
          <a:noFill/>
        </p:spPr>
        <p:txBody>
          <a:bodyPr wrap="none" lIns="0" rIns="0" tIns="0" bIns="0" anchor="t">
            <a:spAutoFit/>
          </a:bodyPr>
          <a:lstStyle/>
          <a:p>
            <a:pPr algn="l">
              <a:lnSpc>
                <a:spcPts val="1596"/>
              </a:lnSpc>
              <a:spcBef>
                <a:spcPts val="0"/>
              </a:spcBef>
              <a:spcAft>
                <a:spcPts val="0"/>
              </a:spcAft>
            </a:pPr>
            <a:r>
              <a:rPr sz="1400" b="0">
                <a:solidFill>
                  <a:srgbClr val="142C32"/>
                </a:solidFill>
                <a:latin typeface="Arial"/>
              </a:rPr>
              <a:t>PHP2.61m ceiling</a:t>
            </a:r>
          </a:p>
        </p:txBody>
      </p:sp>
      <p:cxnSp>
        <p:nvCxnSpPr>
          <p:cNvPr id="11" name="Connector 10"/>
          <p:cNvCxnSpPr/>
          <p:nvPr/>
        </p:nvCxnSpPr>
        <p:spPr>
          <a:xfrm>
            <a:off x="1088136" y="3182112"/>
            <a:ext cx="9390888" cy="0"/>
          </a:xfrm>
          <a:prstGeom prst="line">
            <a:avLst/>
          </a:prstGeom>
          <a:ln w="38100">
            <a:solidFill>
              <a:srgbClr val="69D9CE"/>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2770632"/>
            <a:ext cx="210312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Courier New"/>
              </a:rPr>
              <a:t>W1–2</a:t>
            </a:r>
          </a:p>
        </p:txBody>
      </p:sp>
      <p:sp>
        <p:nvSpPr>
          <p:cNvPr id="13" name="Oval 12"/>
          <p:cNvSpPr/>
          <p:nvPr/>
        </p:nvSpPr>
        <p:spPr>
          <a:xfrm>
            <a:off x="896112" y="2990088"/>
            <a:ext cx="384048" cy="384048"/>
          </a:xfrm>
          <a:prstGeom prst="ellipse">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41832" y="3072384"/>
            <a:ext cx="292608" cy="225551"/>
          </a:xfrm>
          <a:prstGeom prst="rect">
            <a:avLst/>
          </a:prstGeom>
          <a:noFill/>
        </p:spPr>
        <p:txBody>
          <a:bodyPr wrap="none" lIns="0" rIns="0" tIns="0" bIns="0" anchor="t">
            <a:spAutoFit/>
          </a:bodyPr>
          <a:lstStyle/>
          <a:p>
            <a:pPr algn="ctr">
              <a:lnSpc>
                <a:spcPts val="1596"/>
              </a:lnSpc>
              <a:spcBef>
                <a:spcPts val="0"/>
              </a:spcBef>
              <a:spcAft>
                <a:spcPts val="0"/>
              </a:spcAft>
            </a:pPr>
            <a:r>
              <a:rPr sz="1400" b="1">
                <a:solidFill>
                  <a:srgbClr val="142C32"/>
                </a:solidFill>
                <a:latin typeface="Arial"/>
              </a:rPr>
              <a:t>1</a:t>
            </a:r>
          </a:p>
        </p:txBody>
      </p:sp>
      <p:sp>
        <p:nvSpPr>
          <p:cNvPr id="15" name="TextBox 14"/>
          <p:cNvSpPr txBox="1"/>
          <p:nvPr/>
        </p:nvSpPr>
        <p:spPr>
          <a:xfrm>
            <a:off x="548640" y="3566160"/>
            <a:ext cx="2103120" cy="365760"/>
          </a:xfrm>
          <a:prstGeom prst="rect">
            <a:avLst/>
          </a:prstGeom>
          <a:noFill/>
        </p:spPr>
        <p:txBody>
          <a:bodyPr wrap="none" lIns="0" rIns="0" tIns="0" bIns="0" anchor="t">
            <a:spAutoFit/>
          </a:bodyPr>
          <a:lstStyle/>
          <a:p>
            <a:pPr algn="l">
              <a:lnSpc>
                <a:spcPts val="2700"/>
              </a:lnSpc>
              <a:spcBef>
                <a:spcPts val="0"/>
              </a:spcBef>
              <a:spcAft>
                <a:spcPts val="0"/>
              </a:spcAft>
            </a:pPr>
            <a:r>
              <a:rPr sz="2700" b="1">
                <a:solidFill>
                  <a:srgbClr val="FFFDF7"/>
                </a:solidFill>
                <a:latin typeface="DIN Condensed"/>
              </a:rPr>
              <a:t>FEASIBILITY</a:t>
            </a:r>
          </a:p>
        </p:txBody>
      </p:sp>
      <p:sp>
        <p:nvSpPr>
          <p:cNvPr id="16" name="TextBox 15"/>
          <p:cNvSpPr txBox="1"/>
          <p:nvPr/>
        </p:nvSpPr>
        <p:spPr>
          <a:xfrm>
            <a:off x="548640" y="4023360"/>
            <a:ext cx="2103120" cy="189356"/>
          </a:xfrm>
          <a:prstGeom prst="rect">
            <a:avLst/>
          </a:prstGeom>
          <a:noFill/>
        </p:spPr>
        <p:txBody>
          <a:bodyPr wrap="none" lIns="0" rIns="0" tIns="0" bIns="0" anchor="t">
            <a:spAutoFit/>
          </a:bodyPr>
          <a:lstStyle/>
          <a:p>
            <a:pPr algn="l">
              <a:lnSpc>
                <a:spcPts val="1311"/>
              </a:lnSpc>
              <a:spcBef>
                <a:spcPts val="0"/>
              </a:spcBef>
              <a:spcAft>
                <a:spcPts val="0"/>
              </a:spcAft>
            </a:pPr>
            <a:r>
              <a:rPr sz="1150" b="0">
                <a:solidFill>
                  <a:srgbClr val="FFFDF7"/>
                </a:solidFill>
                <a:latin typeface="Arial"/>
              </a:rPr>
              <a:t>Carrier + cost + capacity</a:t>
            </a:r>
          </a:p>
        </p:txBody>
      </p:sp>
      <p:sp>
        <p:nvSpPr>
          <p:cNvPr id="17" name="TextBox 16"/>
          <p:cNvSpPr txBox="1"/>
          <p:nvPr/>
        </p:nvSpPr>
        <p:spPr>
          <a:xfrm>
            <a:off x="3685032" y="2770632"/>
            <a:ext cx="210312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Courier New"/>
              </a:rPr>
              <a:t>W3–4</a:t>
            </a:r>
          </a:p>
        </p:txBody>
      </p:sp>
      <p:sp>
        <p:nvSpPr>
          <p:cNvPr id="18" name="Oval 17"/>
          <p:cNvSpPr/>
          <p:nvPr/>
        </p:nvSpPr>
        <p:spPr>
          <a:xfrm>
            <a:off x="4023360" y="2990088"/>
            <a:ext cx="384048" cy="384048"/>
          </a:xfrm>
          <a:prstGeom prst="ellipse">
            <a:avLst/>
          </a:prstGeom>
          <a:solidFill>
            <a:srgbClr val="FF5A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069080" y="3072384"/>
            <a:ext cx="292608" cy="225551"/>
          </a:xfrm>
          <a:prstGeom prst="rect">
            <a:avLst/>
          </a:prstGeom>
          <a:noFill/>
        </p:spPr>
        <p:txBody>
          <a:bodyPr wrap="none" lIns="0" rIns="0" tIns="0" bIns="0" anchor="t">
            <a:spAutoFit/>
          </a:bodyPr>
          <a:lstStyle/>
          <a:p>
            <a:pPr algn="ctr">
              <a:lnSpc>
                <a:spcPts val="1596"/>
              </a:lnSpc>
              <a:spcBef>
                <a:spcPts val="0"/>
              </a:spcBef>
              <a:spcAft>
                <a:spcPts val="0"/>
              </a:spcAft>
            </a:pPr>
            <a:r>
              <a:rPr sz="1400" b="1">
                <a:solidFill>
                  <a:srgbClr val="142C32"/>
                </a:solidFill>
                <a:latin typeface="Arial"/>
              </a:rPr>
              <a:t>2</a:t>
            </a:r>
          </a:p>
        </p:txBody>
      </p:sp>
      <p:sp>
        <p:nvSpPr>
          <p:cNvPr id="20" name="TextBox 19"/>
          <p:cNvSpPr txBox="1"/>
          <p:nvPr/>
        </p:nvSpPr>
        <p:spPr>
          <a:xfrm>
            <a:off x="3685032" y="3566160"/>
            <a:ext cx="2103120" cy="365760"/>
          </a:xfrm>
          <a:prstGeom prst="rect">
            <a:avLst/>
          </a:prstGeom>
          <a:noFill/>
        </p:spPr>
        <p:txBody>
          <a:bodyPr wrap="none" lIns="0" rIns="0" tIns="0" bIns="0" anchor="t">
            <a:spAutoFit/>
          </a:bodyPr>
          <a:lstStyle/>
          <a:p>
            <a:pPr algn="l">
              <a:lnSpc>
                <a:spcPts val="2700"/>
              </a:lnSpc>
              <a:spcBef>
                <a:spcPts val="0"/>
              </a:spcBef>
              <a:spcAft>
                <a:spcPts val="0"/>
              </a:spcAft>
            </a:pPr>
            <a:r>
              <a:rPr sz="2700" b="1">
                <a:solidFill>
                  <a:srgbClr val="FFFDF7"/>
                </a:solidFill>
                <a:latin typeface="DIN Condensed"/>
              </a:rPr>
              <a:t>BUILD</a:t>
            </a:r>
          </a:p>
        </p:txBody>
      </p:sp>
      <p:sp>
        <p:nvSpPr>
          <p:cNvPr id="21" name="TextBox 20"/>
          <p:cNvSpPr txBox="1"/>
          <p:nvPr/>
        </p:nvSpPr>
        <p:spPr>
          <a:xfrm>
            <a:off x="3685032" y="4023360"/>
            <a:ext cx="2103120" cy="189356"/>
          </a:xfrm>
          <a:prstGeom prst="rect">
            <a:avLst/>
          </a:prstGeom>
          <a:noFill/>
        </p:spPr>
        <p:txBody>
          <a:bodyPr wrap="none" lIns="0" rIns="0" tIns="0" bIns="0" anchor="t">
            <a:spAutoFit/>
          </a:bodyPr>
          <a:lstStyle/>
          <a:p>
            <a:pPr algn="l">
              <a:lnSpc>
                <a:spcPts val="1311"/>
              </a:lnSpc>
              <a:spcBef>
                <a:spcPts val="0"/>
              </a:spcBef>
              <a:spcAft>
                <a:spcPts val="0"/>
              </a:spcAft>
            </a:pPr>
            <a:r>
              <a:rPr sz="1150" b="0">
                <a:solidFill>
                  <a:srgbClr val="FFFDF7"/>
                </a:solidFill>
                <a:latin typeface="Arial"/>
              </a:rPr>
              <a:t>Acceptance + fallback QA</a:t>
            </a:r>
          </a:p>
        </p:txBody>
      </p:sp>
      <p:sp>
        <p:nvSpPr>
          <p:cNvPr id="22" name="TextBox 21"/>
          <p:cNvSpPr txBox="1"/>
          <p:nvPr/>
        </p:nvSpPr>
        <p:spPr>
          <a:xfrm>
            <a:off x="6812280" y="2770632"/>
            <a:ext cx="210312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Courier New"/>
              </a:rPr>
              <a:t>W5–8</a:t>
            </a:r>
          </a:p>
        </p:txBody>
      </p:sp>
      <p:sp>
        <p:nvSpPr>
          <p:cNvPr id="23" name="Oval 22"/>
          <p:cNvSpPr/>
          <p:nvPr/>
        </p:nvSpPr>
        <p:spPr>
          <a:xfrm>
            <a:off x="7159751" y="2990088"/>
            <a:ext cx="384048" cy="384048"/>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205471" y="3072384"/>
            <a:ext cx="292608" cy="225551"/>
          </a:xfrm>
          <a:prstGeom prst="rect">
            <a:avLst/>
          </a:prstGeom>
          <a:noFill/>
        </p:spPr>
        <p:txBody>
          <a:bodyPr wrap="none" lIns="0" rIns="0" tIns="0" bIns="0" anchor="t">
            <a:spAutoFit/>
          </a:bodyPr>
          <a:lstStyle/>
          <a:p>
            <a:pPr algn="ctr">
              <a:lnSpc>
                <a:spcPts val="1596"/>
              </a:lnSpc>
              <a:spcBef>
                <a:spcPts val="0"/>
              </a:spcBef>
              <a:spcAft>
                <a:spcPts val="0"/>
              </a:spcAft>
            </a:pPr>
            <a:r>
              <a:rPr sz="1400" b="1">
                <a:solidFill>
                  <a:srgbClr val="142C32"/>
                </a:solidFill>
                <a:latin typeface="Arial"/>
              </a:rPr>
              <a:t>3</a:t>
            </a:r>
          </a:p>
        </p:txBody>
      </p:sp>
      <p:sp>
        <p:nvSpPr>
          <p:cNvPr id="25" name="TextBox 24"/>
          <p:cNvSpPr txBox="1"/>
          <p:nvPr/>
        </p:nvSpPr>
        <p:spPr>
          <a:xfrm>
            <a:off x="6812280" y="3566160"/>
            <a:ext cx="2103120" cy="365760"/>
          </a:xfrm>
          <a:prstGeom prst="rect">
            <a:avLst/>
          </a:prstGeom>
          <a:noFill/>
        </p:spPr>
        <p:txBody>
          <a:bodyPr wrap="none" lIns="0" rIns="0" tIns="0" bIns="0" anchor="t">
            <a:spAutoFit/>
          </a:bodyPr>
          <a:lstStyle/>
          <a:p>
            <a:pPr algn="l">
              <a:lnSpc>
                <a:spcPts val="2700"/>
              </a:lnSpc>
              <a:spcBef>
                <a:spcPts val="0"/>
              </a:spcBef>
              <a:spcAft>
                <a:spcPts val="0"/>
              </a:spcAft>
            </a:pPr>
            <a:r>
              <a:rPr sz="2700" b="1">
                <a:solidFill>
                  <a:srgbClr val="FFFDF7"/>
                </a:solidFill>
                <a:latin typeface="DIN Condensed"/>
              </a:rPr>
              <a:t>TEST</a:t>
            </a:r>
          </a:p>
        </p:txBody>
      </p:sp>
      <p:sp>
        <p:nvSpPr>
          <p:cNvPr id="26" name="TextBox 25"/>
          <p:cNvSpPr txBox="1"/>
          <p:nvPr/>
        </p:nvSpPr>
        <p:spPr>
          <a:xfrm>
            <a:off x="6812280" y="4023360"/>
            <a:ext cx="2103120" cy="189356"/>
          </a:xfrm>
          <a:prstGeom prst="rect">
            <a:avLst/>
          </a:prstGeom>
          <a:noFill/>
        </p:spPr>
        <p:txBody>
          <a:bodyPr wrap="none" lIns="0" rIns="0" tIns="0" bIns="0" anchor="t">
            <a:spAutoFit/>
          </a:bodyPr>
          <a:lstStyle/>
          <a:p>
            <a:pPr algn="l">
              <a:lnSpc>
                <a:spcPts val="1311"/>
              </a:lnSpc>
              <a:spcBef>
                <a:spcPts val="0"/>
              </a:spcBef>
              <a:spcAft>
                <a:spcPts val="0"/>
              </a:spcAft>
            </a:pPr>
            <a:r>
              <a:rPr sz="1150" b="0">
                <a:solidFill>
                  <a:srgbClr val="FFFDF7"/>
                </a:solidFill>
                <a:latin typeface="Arial"/>
              </a:rPr>
              <a:t>100k assigned / 50k treated</a:t>
            </a:r>
          </a:p>
        </p:txBody>
      </p:sp>
      <p:sp>
        <p:nvSpPr>
          <p:cNvPr id="27" name="TextBox 26"/>
          <p:cNvSpPr txBox="1"/>
          <p:nvPr/>
        </p:nvSpPr>
        <p:spPr>
          <a:xfrm>
            <a:off x="9528048" y="2770632"/>
            <a:ext cx="2103120" cy="182118"/>
          </a:xfrm>
          <a:prstGeom prst="rect">
            <a:avLst/>
          </a:prstGeom>
          <a:noFill/>
        </p:spPr>
        <p:txBody>
          <a:bodyPr wrap="none" lIns="0" rIns="0" tIns="0" bIns="0" anchor="t">
            <a:spAutoFit/>
          </a:bodyPr>
          <a:lstStyle/>
          <a:p>
            <a:pPr algn="l">
              <a:lnSpc>
                <a:spcPts val="1254"/>
              </a:lnSpc>
              <a:spcBef>
                <a:spcPts val="0"/>
              </a:spcBef>
              <a:spcAft>
                <a:spcPts val="0"/>
              </a:spcAft>
            </a:pPr>
            <a:r>
              <a:rPr sz="1100" b="0">
                <a:solidFill>
                  <a:srgbClr val="FFFDF7"/>
                </a:solidFill>
                <a:latin typeface="Courier New"/>
              </a:rPr>
              <a:t>W9–12</a:t>
            </a:r>
          </a:p>
        </p:txBody>
      </p:sp>
      <p:sp>
        <p:nvSpPr>
          <p:cNvPr id="28" name="Oval 27"/>
          <p:cNvSpPr/>
          <p:nvPr/>
        </p:nvSpPr>
        <p:spPr>
          <a:xfrm>
            <a:off x="10287000" y="2990088"/>
            <a:ext cx="384048" cy="384048"/>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332720" y="3072384"/>
            <a:ext cx="292608" cy="225551"/>
          </a:xfrm>
          <a:prstGeom prst="rect">
            <a:avLst/>
          </a:prstGeom>
          <a:noFill/>
        </p:spPr>
        <p:txBody>
          <a:bodyPr wrap="none" lIns="0" rIns="0" tIns="0" bIns="0" anchor="t">
            <a:spAutoFit/>
          </a:bodyPr>
          <a:lstStyle/>
          <a:p>
            <a:pPr algn="ctr">
              <a:lnSpc>
                <a:spcPts val="1596"/>
              </a:lnSpc>
              <a:spcBef>
                <a:spcPts val="0"/>
              </a:spcBef>
              <a:spcAft>
                <a:spcPts val="0"/>
              </a:spcAft>
            </a:pPr>
            <a:r>
              <a:rPr sz="1400" b="1">
                <a:solidFill>
                  <a:srgbClr val="142C32"/>
                </a:solidFill>
                <a:latin typeface="Arial"/>
              </a:rPr>
              <a:t>4</a:t>
            </a:r>
          </a:p>
        </p:txBody>
      </p:sp>
      <p:sp>
        <p:nvSpPr>
          <p:cNvPr id="30" name="TextBox 29"/>
          <p:cNvSpPr txBox="1"/>
          <p:nvPr/>
        </p:nvSpPr>
        <p:spPr>
          <a:xfrm>
            <a:off x="9528048" y="3566160"/>
            <a:ext cx="2103120" cy="365760"/>
          </a:xfrm>
          <a:prstGeom prst="rect">
            <a:avLst/>
          </a:prstGeom>
          <a:noFill/>
        </p:spPr>
        <p:txBody>
          <a:bodyPr wrap="none" lIns="0" rIns="0" tIns="0" bIns="0" anchor="t">
            <a:spAutoFit/>
          </a:bodyPr>
          <a:lstStyle/>
          <a:p>
            <a:pPr algn="l">
              <a:lnSpc>
                <a:spcPts val="2700"/>
              </a:lnSpc>
              <a:spcBef>
                <a:spcPts val="0"/>
              </a:spcBef>
              <a:spcAft>
                <a:spcPts val="0"/>
              </a:spcAft>
            </a:pPr>
            <a:r>
              <a:rPr sz="2700" b="1">
                <a:solidFill>
                  <a:srgbClr val="FFFDF7"/>
                </a:solidFill>
                <a:latin typeface="DIN Condensed"/>
              </a:rPr>
              <a:t>READOUT</a:t>
            </a:r>
          </a:p>
        </p:txBody>
      </p:sp>
      <p:sp>
        <p:nvSpPr>
          <p:cNvPr id="31" name="TextBox 30"/>
          <p:cNvSpPr txBox="1"/>
          <p:nvPr/>
        </p:nvSpPr>
        <p:spPr>
          <a:xfrm>
            <a:off x="9528048" y="4023360"/>
            <a:ext cx="2103120" cy="189356"/>
          </a:xfrm>
          <a:prstGeom prst="rect">
            <a:avLst/>
          </a:prstGeom>
          <a:noFill/>
        </p:spPr>
        <p:txBody>
          <a:bodyPr wrap="none" lIns="0" rIns="0" tIns="0" bIns="0" anchor="t">
            <a:spAutoFit/>
          </a:bodyPr>
          <a:lstStyle/>
          <a:p>
            <a:pPr algn="l">
              <a:lnSpc>
                <a:spcPts val="1311"/>
              </a:lnSpc>
              <a:spcBef>
                <a:spcPts val="0"/>
              </a:spcBef>
              <a:spcAft>
                <a:spcPts val="0"/>
              </a:spcAft>
            </a:pPr>
            <a:r>
              <a:rPr sz="1150" b="0">
                <a:solidFill>
                  <a:srgbClr val="FFFDF7"/>
                </a:solidFill>
                <a:latin typeface="Arial"/>
              </a:rPr>
              <a:t>Settled outcomes; extend</a:t>
            </a:r>
          </a:p>
        </p:txBody>
      </p:sp>
      <p:sp>
        <p:nvSpPr>
          <p:cNvPr id="32" name="Rounded Rectangle 31"/>
          <p:cNvSpPr/>
          <p:nvPr/>
        </p:nvSpPr>
        <p:spPr>
          <a:xfrm>
            <a:off x="548640" y="4736592"/>
            <a:ext cx="8503920" cy="1389888"/>
          </a:xfrm>
          <a:prstGeom prst="roundRect">
            <a:avLst>
              <a:gd name="adj" fmla="val 6578"/>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77240" y="4946904"/>
            <a:ext cx="2286000" cy="810260"/>
          </a:xfrm>
          <a:prstGeom prst="rect">
            <a:avLst/>
          </a:prstGeom>
          <a:noFill/>
        </p:spPr>
        <p:txBody>
          <a:bodyPr wrap="none" lIns="0" rIns="0" tIns="0" bIns="0" anchor="t">
            <a:spAutoFit/>
          </a:bodyPr>
          <a:lstStyle/>
          <a:p>
            <a:pPr algn="l">
              <a:lnSpc>
                <a:spcPts val="3100"/>
              </a:lnSpc>
              <a:spcBef>
                <a:spcPts val="0"/>
              </a:spcBef>
              <a:spcAft>
                <a:spcPts val="0"/>
              </a:spcAft>
            </a:pPr>
            <a:r>
              <a:rPr sz="3100" b="1">
                <a:solidFill>
                  <a:srgbClr val="142C32"/>
                </a:solidFill>
                <a:latin typeface="DIN Condensed"/>
              </a:rPr>
              <a:t>GO /</a:t>
            </a:r>
          </a:p>
          <a:p>
            <a:pPr algn="l">
              <a:lnSpc>
                <a:spcPts val="3100"/>
              </a:lnSpc>
              <a:spcBef>
                <a:spcPts val="0"/>
              </a:spcBef>
              <a:spcAft>
                <a:spcPts val="0"/>
              </a:spcAft>
            </a:pPr>
            <a:r>
              <a:rPr sz="3100" b="1">
                <a:solidFill>
                  <a:srgbClr val="142C32"/>
                </a:solidFill>
                <a:latin typeface="DIN Condensed"/>
              </a:rPr>
              <a:t>NO-GO</a:t>
            </a:r>
          </a:p>
        </p:txBody>
      </p:sp>
      <p:sp>
        <p:nvSpPr>
          <p:cNvPr id="34" name="Oval 33"/>
          <p:cNvSpPr/>
          <p:nvPr/>
        </p:nvSpPr>
        <p:spPr>
          <a:xfrm>
            <a:off x="3131820" y="5006340"/>
            <a:ext cx="192024" cy="192024"/>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5" name="Connector 34"/>
          <p:cNvCxnSpPr/>
          <p:nvPr/>
        </p:nvCxnSpPr>
        <p:spPr>
          <a:xfrm>
            <a:off x="3181746" y="5102352"/>
            <a:ext cx="38405" cy="33604"/>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flipV="1">
            <a:off x="3220151" y="5068747"/>
            <a:ext cx="57607" cy="67209"/>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447288" y="4992624"/>
            <a:ext cx="5367528" cy="218313"/>
          </a:xfrm>
          <a:prstGeom prst="rect">
            <a:avLst/>
          </a:prstGeom>
          <a:noFill/>
        </p:spPr>
        <p:txBody>
          <a:bodyPr wrap="none" lIns="0" rIns="0" tIns="0" bIns="0" anchor="t">
            <a:spAutoFit/>
          </a:bodyPr>
          <a:lstStyle/>
          <a:p>
            <a:pPr algn="l">
              <a:lnSpc>
                <a:spcPts val="1538"/>
              </a:lnSpc>
              <a:spcBef>
                <a:spcPts val="0"/>
              </a:spcBef>
              <a:spcAft>
                <a:spcPts val="0"/>
              </a:spcAft>
            </a:pPr>
            <a:r>
              <a:rPr sz="1350" b="0">
                <a:solidFill>
                  <a:srgbClr val="142C32"/>
                </a:solidFill>
                <a:latin typeface="Arial"/>
              </a:rPr>
              <a:t>Positive 95% lower contribution bound</a:t>
            </a:r>
          </a:p>
        </p:txBody>
      </p:sp>
      <p:sp>
        <p:nvSpPr>
          <p:cNvPr id="38" name="Oval 37"/>
          <p:cNvSpPr/>
          <p:nvPr/>
        </p:nvSpPr>
        <p:spPr>
          <a:xfrm>
            <a:off x="3131820" y="5362955"/>
            <a:ext cx="192024" cy="192024"/>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9" name="Connector 38"/>
          <p:cNvCxnSpPr/>
          <p:nvPr/>
        </p:nvCxnSpPr>
        <p:spPr>
          <a:xfrm>
            <a:off x="3181746" y="5458968"/>
            <a:ext cx="38405" cy="33604"/>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flipV="1">
            <a:off x="3220151" y="5425363"/>
            <a:ext cx="57607" cy="67209"/>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447288" y="5349240"/>
            <a:ext cx="5367528" cy="218313"/>
          </a:xfrm>
          <a:prstGeom prst="rect">
            <a:avLst/>
          </a:prstGeom>
          <a:noFill/>
        </p:spPr>
        <p:txBody>
          <a:bodyPr wrap="none" lIns="0" rIns="0" tIns="0" bIns="0" anchor="t">
            <a:spAutoFit/>
          </a:bodyPr>
          <a:lstStyle/>
          <a:p>
            <a:pPr algn="l">
              <a:lnSpc>
                <a:spcPts val="1538"/>
              </a:lnSpc>
              <a:spcBef>
                <a:spcPts val="0"/>
              </a:spcBef>
              <a:spcAft>
                <a:spcPts val="0"/>
              </a:spcAft>
            </a:pPr>
            <a:r>
              <a:rPr sz="1350" b="0">
                <a:solidFill>
                  <a:srgbClr val="142C32"/>
                </a:solidFill>
                <a:latin typeface="Arial"/>
              </a:rPr>
              <a:t>Buyer + delivered-value guardrails</a:t>
            </a:r>
          </a:p>
        </p:txBody>
      </p:sp>
      <p:sp>
        <p:nvSpPr>
          <p:cNvPr id="42" name="Oval 41"/>
          <p:cNvSpPr/>
          <p:nvPr/>
        </p:nvSpPr>
        <p:spPr>
          <a:xfrm>
            <a:off x="3131820" y="5719572"/>
            <a:ext cx="192024" cy="192024"/>
          </a:xfrm>
          <a:prstGeom prst="ellipse">
            <a:avLst/>
          </a:prstGeom>
          <a:solidFill>
            <a:srgbClr val="69D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3" name="Connector 42"/>
          <p:cNvCxnSpPr/>
          <p:nvPr/>
        </p:nvCxnSpPr>
        <p:spPr>
          <a:xfrm>
            <a:off x="3181746" y="5815584"/>
            <a:ext cx="38405" cy="33604"/>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flipV="1">
            <a:off x="3220151" y="5781979"/>
            <a:ext cx="57607" cy="67209"/>
          </a:xfrm>
          <a:prstGeom prst="line">
            <a:avLst/>
          </a:prstGeom>
          <a:ln w="22860">
            <a:solidFill>
              <a:srgbClr val="142C32"/>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447288" y="5705856"/>
            <a:ext cx="5367528" cy="218313"/>
          </a:xfrm>
          <a:prstGeom prst="rect">
            <a:avLst/>
          </a:prstGeom>
          <a:noFill/>
        </p:spPr>
        <p:txBody>
          <a:bodyPr wrap="none" lIns="0" rIns="0" tIns="0" bIns="0" anchor="t">
            <a:spAutoFit/>
          </a:bodyPr>
          <a:lstStyle/>
          <a:p>
            <a:pPr algn="l">
              <a:lnSpc>
                <a:spcPts val="1538"/>
              </a:lnSpc>
              <a:spcBef>
                <a:spcPts val="0"/>
              </a:spcBef>
              <a:spcAft>
                <a:spcPts val="0"/>
              </a:spcAft>
            </a:pPr>
            <a:r>
              <a:rPr sz="1350" b="0">
                <a:solidFill>
                  <a:srgbClr val="142C32"/>
                </a:solidFill>
                <a:latin typeface="Arial"/>
              </a:rPr>
              <a:t>Six-month setup recovery from measured volume</a:t>
            </a:r>
          </a:p>
        </p:txBody>
      </p:sp>
      <p:sp>
        <p:nvSpPr>
          <p:cNvPr id="46" name="TextBox 45"/>
          <p:cNvSpPr txBox="1"/>
          <p:nvPr/>
        </p:nvSpPr>
        <p:spPr>
          <a:xfrm>
            <a:off x="594360" y="6300216"/>
            <a:ext cx="8321040" cy="174878"/>
          </a:xfrm>
          <a:prstGeom prst="rect">
            <a:avLst/>
          </a:prstGeom>
          <a:noFill/>
        </p:spPr>
        <p:txBody>
          <a:bodyPr wrap="none" lIns="0" rIns="0" tIns="0" bIns="0" anchor="t">
            <a:spAutoFit/>
          </a:bodyPr>
          <a:lstStyle/>
          <a:p>
            <a:pPr algn="l">
              <a:lnSpc>
                <a:spcPts val="1197"/>
              </a:lnSpc>
              <a:spcBef>
                <a:spcPts val="0"/>
              </a:spcBef>
              <a:spcAft>
                <a:spcPts val="0"/>
              </a:spcAft>
            </a:pPr>
            <a:r>
              <a:rPr sz="1050" b="0">
                <a:solidFill>
                  <a:srgbClr val="FFFDF7"/>
                </a:solidFill>
                <a:latin typeface="Arial"/>
              </a:rPr>
              <a:t>Prepaid requires approval before build. Remove a cohort? Recost sample, budget and impact.</a:t>
            </a:r>
          </a:p>
        </p:txBody>
      </p:sp>
      <p:sp>
        <p:nvSpPr>
          <p:cNvPr id="47" name="Rounded Rectangle 46">
            <a:hlinkClick r:id="rId3"/>
          </p:cNvPr>
          <p:cNvSpPr/>
          <p:nvPr/>
        </p:nvSpPr>
        <p:spPr>
          <a:xfrm>
            <a:off x="9573768" y="4562856"/>
            <a:ext cx="2048256" cy="1874519"/>
          </a:xfrm>
          <a:prstGeom prst="roundRect">
            <a:avLst>
              <a:gd name="adj" fmla="val 3902"/>
            </a:avLst>
          </a:prstGeom>
          <a:solidFill>
            <a:srgbClr val="FFFD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8" name="Picture 47" descr="research-qr.png">
            <a:hlinkClick r:id="rId3"/>
          </p:cNvPr>
          <p:cNvPicPr>
            <a:picLocks noChangeAspect="1"/>
          </p:cNvPicPr>
          <p:nvPr/>
        </p:nvPicPr>
        <p:blipFill>
          <a:blip r:embed="rId4"/>
          <a:stretch>
            <a:fillRect/>
          </a:stretch>
        </p:blipFill>
        <p:spPr>
          <a:xfrm>
            <a:off x="10012680" y="4727448"/>
            <a:ext cx="1170432" cy="1170432"/>
          </a:xfrm>
          <a:prstGeom prst="rect">
            <a:avLst/>
          </a:prstGeom>
        </p:spPr>
      </p:pic>
      <p:sp>
        <p:nvSpPr>
          <p:cNvPr id="49" name="TextBox 48"/>
          <p:cNvSpPr txBox="1"/>
          <p:nvPr/>
        </p:nvSpPr>
        <p:spPr>
          <a:xfrm>
            <a:off x="9738360" y="6016752"/>
            <a:ext cx="1728216" cy="225551"/>
          </a:xfrm>
          <a:prstGeom prst="rect">
            <a:avLst/>
          </a:prstGeom>
          <a:noFill/>
        </p:spPr>
        <p:txBody>
          <a:bodyPr wrap="none" lIns="0" rIns="0" tIns="0" bIns="0" anchor="t">
            <a:spAutoFit/>
          </a:bodyPr>
          <a:lstStyle/>
          <a:p>
            <a:pPr algn="ctr">
              <a:lnSpc>
                <a:spcPts val="1596"/>
              </a:lnSpc>
              <a:spcBef>
                <a:spcPts val="0"/>
              </a:spcBef>
              <a:spcAft>
                <a:spcPts val="0"/>
              </a:spcAft>
            </a:pPr>
            <a:r>
              <a:rPr sz="1400" b="1">
                <a:solidFill>
                  <a:srgbClr val="142C32"/>
                </a:solidFill>
                <a:latin typeface="Arial"/>
                <a:hlinkClick r:id="rId3"/>
              </a:rPr>
              <a:t>FULL REPORT</a:t>
            </a:r>
          </a:p>
        </p:txBody>
      </p:sp>
      <p:sp>
        <p:nvSpPr>
          <p:cNvPr id="50" name="TextBox 49"/>
          <p:cNvSpPr txBox="1"/>
          <p:nvPr/>
        </p:nvSpPr>
        <p:spPr>
          <a:xfrm>
            <a:off x="548640" y="6547104"/>
            <a:ext cx="10789920" cy="144475"/>
          </a:xfrm>
          <a:prstGeom prst="rect">
            <a:avLst/>
          </a:prstGeom>
          <a:noFill/>
        </p:spPr>
        <p:txBody>
          <a:bodyPr wrap="none" lIns="0" rIns="0" tIns="0" bIns="0" anchor="t">
            <a:spAutoFit/>
          </a:bodyPr>
          <a:lstStyle/>
          <a:p>
            <a:pPr algn="l">
              <a:lnSpc>
                <a:spcPts val="957"/>
              </a:lnSpc>
              <a:spcBef>
                <a:spcPts val="0"/>
              </a:spcBef>
              <a:spcAft>
                <a:spcPts val="0"/>
              </a:spcAft>
            </a:pPr>
            <a:r>
              <a:rPr sz="840" b="0">
                <a:solidFill>
                  <a:srgbClr val="FFFDF7"/>
                </a:solidFill>
                <a:latin typeface="Arial"/>
                <a:hlinkClick r:id="rId5"/>
              </a:rPr>
              <a:t>Fictional case. Full design: 60k handover / 20k confidence / 20k prepaid; gated. Base pilot net −PHP2.4m after setup; no automatic rollout.</a:t>
            </a:r>
          </a:p>
        </p:txBody>
      </p:sp>
      <p:sp>
        <p:nvSpPr>
          <p:cNvPr id="51" name="TextBox 50"/>
          <p:cNvSpPr txBox="1"/>
          <p:nvPr/>
        </p:nvSpPr>
        <p:spPr>
          <a:xfrm>
            <a:off x="11384280" y="6537960"/>
            <a:ext cx="292608" cy="153161"/>
          </a:xfrm>
          <a:prstGeom prst="rect">
            <a:avLst/>
          </a:prstGeom>
          <a:noFill/>
        </p:spPr>
        <p:txBody>
          <a:bodyPr wrap="none" lIns="0" rIns="0" tIns="0" bIns="0" anchor="t">
            <a:spAutoFit/>
          </a:bodyPr>
          <a:lstStyle/>
          <a:p>
            <a:pPr algn="r">
              <a:lnSpc>
                <a:spcPts val="1026"/>
              </a:lnSpc>
              <a:spcBef>
                <a:spcPts val="0"/>
              </a:spcBef>
              <a:spcAft>
                <a:spcPts val="0"/>
              </a:spcAft>
            </a:pPr>
            <a:r>
              <a:rPr sz="900" b="0">
                <a:solidFill>
                  <a:srgbClr val="FFFDF7"/>
                </a:solidFill>
                <a:latin typeface="Courier New"/>
              </a:rPr>
              <a:t>05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 cash. Close the loop. | TikTok Shop PH</dc:title>
  <dc:subject>A controlled handover experiment, with decision economics and a gated pilot</dc:subject>
  <dc:creator>Luke</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